
<file path=[Content_Types].xml><?xml version="1.0" encoding="utf-8"?>
<Types xmlns="http://schemas.openxmlformats.org/package/2006/content-types"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90" r:id="rId8"/>
    <p:sldId id="302" r:id="rId9"/>
    <p:sldId id="266" r:id="rId10"/>
    <p:sldId id="267" r:id="rId11"/>
    <p:sldId id="268" r:id="rId12"/>
    <p:sldId id="269" r:id="rId13"/>
    <p:sldId id="270" r:id="rId14"/>
    <p:sldId id="271" r:id="rId15"/>
    <p:sldId id="274" r:id="rId16"/>
    <p:sldId id="275" r:id="rId17"/>
    <p:sldId id="273" r:id="rId18"/>
    <p:sldId id="287" r:id="rId19"/>
    <p:sldId id="282" r:id="rId20"/>
    <p:sldId id="299" r:id="rId21"/>
    <p:sldId id="281" r:id="rId22"/>
    <p:sldId id="283" r:id="rId23"/>
    <p:sldId id="288" r:id="rId24"/>
    <p:sldId id="285" r:id="rId25"/>
    <p:sldId id="277" r:id="rId26"/>
    <p:sldId id="284" r:id="rId27"/>
    <p:sldId id="286" r:id="rId28"/>
    <p:sldId id="278" r:id="rId29"/>
    <p:sldId id="279" r:id="rId30"/>
    <p:sldId id="280" r:id="rId3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9" roundtripDataSignature="AMtx7mhRlyn3STkh8BrvCxdPJlfo7GFM4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customschemas.google.com/relationships/presentationmetadata" Target="metadata"/><Relationship Id="rId21" Type="http://schemas.openxmlformats.org/officeDocument/2006/relationships/slide" Target="slides/slide20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" name="Google Shape;2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7" name="Google Shape;41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4" name="Google Shape;43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2" name="Google Shape;452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c7f7a509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c7f7a5091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g5c7f7a5091_0_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NL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7" name="Google Shape;487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5" name="Google Shape;495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5c7f7a509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5c7f7a5091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g5c7f7a5091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NL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c7d4015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c7d40150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g5c7d40150f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NL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0099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5c7f7a50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5c7f7a5091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5c7f7a5091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NL"/>
              <a:t>25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9" name="Google Shape;51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28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1" name="Google Shape;53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30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1" name="Google Shape;33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0" name="Google Shape;34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2" name="Google Shape;37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6842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2" name="Google Shape;37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8145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" type="title">
  <p:cSld name="TITL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" name="Google Shape;29;p22"/>
          <p:cNvGrpSpPr/>
          <p:nvPr/>
        </p:nvGrpSpPr>
        <p:grpSpPr>
          <a:xfrm>
            <a:off x="-2269807" y="-751383"/>
            <a:ext cx="14461808" cy="7609383"/>
            <a:chOff x="-2269807" y="-751383"/>
            <a:chExt cx="14461808" cy="7609383"/>
          </a:xfrm>
        </p:grpSpPr>
        <p:grpSp>
          <p:nvGrpSpPr>
            <p:cNvPr id="30" name="Google Shape;30;p22"/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31" name="Google Shape;31;p22"/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/>
                <a:ahLst/>
                <a:cxnLst/>
                <a:rect l="l" t="t" r="r" b="b"/>
                <a:pathLst>
                  <a:path w="12208298" h="6858000" extrusionOk="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3725"/>
                </a:scheme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22"/>
              <p:cNvSpPr/>
              <p:nvPr/>
            </p:nvSpPr>
            <p:spPr>
              <a:xfrm rot="-5400000">
                <a:off x="2667000" y="-2667001"/>
                <a:ext cx="6858000" cy="12192002"/>
              </a:xfrm>
              <a:custGeom>
                <a:avLst/>
                <a:gdLst/>
                <a:ahLst/>
                <a:cxnLst/>
                <a:rect l="l" t="t" r="r" b="b"/>
                <a:pathLst>
                  <a:path w="6858000" h="12192002" extrusionOk="0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22"/>
              <p:cNvSpPr/>
              <p:nvPr/>
            </p:nvSpPr>
            <p:spPr>
              <a:xfrm rot="5400000">
                <a:off x="24625" y="-4746"/>
                <a:ext cx="2819399" cy="2828891"/>
              </a:xfrm>
              <a:prstGeom prst="rtTriangle">
                <a:avLst/>
              </a:prstGeom>
              <a:solidFill>
                <a:srgbClr val="00325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2"/>
              <p:cNvSpPr/>
              <p:nvPr/>
            </p:nvSpPr>
            <p:spPr>
              <a:xfrm rot="5400000">
                <a:off x="4418" y="-4422"/>
                <a:ext cx="2627088" cy="2635933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2"/>
              <p:cNvSpPr/>
              <p:nvPr/>
            </p:nvSpPr>
            <p:spPr>
              <a:xfrm rot="5400000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7843"/>
                </a:scheme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22"/>
              <p:cNvSpPr/>
              <p:nvPr/>
            </p:nvSpPr>
            <p:spPr>
              <a:xfrm rot="-5400000">
                <a:off x="2667000" y="-2667001"/>
                <a:ext cx="6858000" cy="12192002"/>
              </a:xfrm>
              <a:custGeom>
                <a:avLst/>
                <a:gdLst/>
                <a:ahLst/>
                <a:cxnLst/>
                <a:rect l="l" t="t" r="r" b="b"/>
                <a:pathLst>
                  <a:path w="6858000" h="12192002" extrusionOk="0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rgbClr val="003252">
                  <a:alpha val="89803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7" name="Google Shape;37;p22"/>
            <p:cNvSpPr/>
            <p:nvPr/>
          </p:nvSpPr>
          <p:spPr>
            <a:xfrm rot="-2700000" flipH="1">
              <a:off x="-1604709" y="1397837"/>
              <a:ext cx="3211378" cy="3211378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2"/>
            <p:cNvSpPr/>
            <p:nvPr/>
          </p:nvSpPr>
          <p:spPr>
            <a:xfrm rot="-2700000">
              <a:off x="-861777" y="-3756"/>
              <a:ext cx="2676646" cy="1356876"/>
            </a:xfrm>
            <a:custGeom>
              <a:avLst/>
              <a:gdLst/>
              <a:ahLst/>
              <a:cxnLst/>
              <a:rect l="l" t="t" r="r" b="b"/>
              <a:pathLst>
                <a:path w="2676646" h="1356876" extrusionOk="0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2"/>
            <p:cNvSpPr/>
            <p:nvPr/>
          </p:nvSpPr>
          <p:spPr>
            <a:xfrm rot="-8100000">
              <a:off x="-1226102" y="1737462"/>
              <a:ext cx="2416016" cy="2416016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" name="Google Shape;40;p22"/>
            <p:cNvGrpSpPr/>
            <p:nvPr/>
          </p:nvGrpSpPr>
          <p:grpSpPr>
            <a:xfrm>
              <a:off x="-1075376" y="4357967"/>
              <a:ext cx="2150753" cy="2150753"/>
              <a:chOff x="-2269807" y="2347782"/>
              <a:chExt cx="4541574" cy="4541574"/>
            </a:xfrm>
          </p:grpSpPr>
          <p:sp>
            <p:nvSpPr>
              <p:cNvPr id="41" name="Google Shape;41;p22"/>
              <p:cNvSpPr/>
              <p:nvPr/>
            </p:nvSpPr>
            <p:spPr>
              <a:xfrm rot="-2700000" flipH="1">
                <a:off x="-1604709" y="3012880"/>
                <a:ext cx="3211378" cy="3211378"/>
              </a:xfrm>
              <a:custGeom>
                <a:avLst/>
                <a:gdLst/>
                <a:ahLst/>
                <a:cxnLst/>
                <a:rect l="l" t="t" r="r" b="b"/>
                <a:pathLst>
                  <a:path w="754341" h="754341" extrusionOk="0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325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22"/>
              <p:cNvSpPr/>
              <p:nvPr/>
            </p:nvSpPr>
            <p:spPr>
              <a:xfrm rot="-8100000">
                <a:off x="-1226102" y="3352505"/>
                <a:ext cx="2416016" cy="2416016"/>
              </a:xfrm>
              <a:custGeom>
                <a:avLst/>
                <a:gdLst/>
                <a:ahLst/>
                <a:cxnLst/>
                <a:rect l="l" t="t" r="r" b="b"/>
                <a:pathLst>
                  <a:path w="754341" h="754341" extrusionOk="0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B677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3" name="Google Shape;43;p22"/>
          <p:cNvSpPr txBox="1">
            <a:spLocks noGrp="1"/>
          </p:cNvSpPr>
          <p:nvPr>
            <p:ph type="ctrTitle"/>
          </p:nvPr>
        </p:nvSpPr>
        <p:spPr>
          <a:xfrm>
            <a:off x="2761488" y="2395728"/>
            <a:ext cx="7077456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600"/>
              <a:buFont typeface="Trebuchet MS"/>
              <a:buNone/>
              <a:defRPr sz="6600" b="1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ee, inhoud">
  <p:cSld name="Twee, inhoud">
    <p:bg>
      <p:bgPr>
        <a:solidFill>
          <a:schemeClr val="accent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31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1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1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1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1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6" name="Google Shape;166;p31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167" name="Google Shape;167;p31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1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" name="Google Shape;169;p31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170" name="Google Shape;170;p31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31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" name="Google Shape;172;p31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31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sp>
        <p:nvSpPr>
          <p:cNvPr id="174" name="Google Shape;174;p31"/>
          <p:cNvSpPr txBox="1">
            <a:spLocks noGrp="1"/>
          </p:cNvSpPr>
          <p:nvPr>
            <p:ph type="body" idx="1"/>
          </p:nvPr>
        </p:nvSpPr>
        <p:spPr>
          <a:xfrm>
            <a:off x="443365" y="1517715"/>
            <a:ext cx="5184437" cy="4659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Char char="•"/>
              <a:defRPr sz="20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  <a:defRPr sz="1800"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Char char="•"/>
              <a:defRPr sz="16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Char char="•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Char char="•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body" idx="2"/>
          </p:nvPr>
        </p:nvSpPr>
        <p:spPr>
          <a:xfrm>
            <a:off x="6474163" y="1517715"/>
            <a:ext cx="5184437" cy="4659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Categorie">
  <p:cSld name="5 Categorie">
    <p:bg>
      <p:bgPr>
        <a:solidFill>
          <a:schemeClr val="accent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2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2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2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3" name="Google Shape;183;p32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184" name="Google Shape;184;p32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32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" name="Google Shape;186;p32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187" name="Google Shape;187;p32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2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9" name="Google Shape;189;p32"/>
          <p:cNvSpPr>
            <a:spLocks noGrp="1"/>
          </p:cNvSpPr>
          <p:nvPr>
            <p:ph type="pic" idx="2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solidFill>
            <a:srgbClr val="003252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32"/>
          <p:cNvSpPr>
            <a:spLocks noGrp="1"/>
          </p:cNvSpPr>
          <p:nvPr>
            <p:ph type="pic" idx="3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solidFill>
            <a:srgbClr val="003252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32"/>
          <p:cNvSpPr>
            <a:spLocks noGrp="1"/>
          </p:cNvSpPr>
          <p:nvPr>
            <p:ph type="pic" idx="4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solidFill>
            <a:srgbClr val="003252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" name="Google Shape;192;p32"/>
          <p:cNvSpPr>
            <a:spLocks noGrp="1"/>
          </p:cNvSpPr>
          <p:nvPr>
            <p:ph type="pic" idx="5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solidFill>
            <a:srgbClr val="003252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" name="Google Shape;193;p32"/>
          <p:cNvSpPr>
            <a:spLocks noGrp="1"/>
          </p:cNvSpPr>
          <p:nvPr>
            <p:ph type="pic" idx="6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solidFill>
            <a:srgbClr val="003252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32"/>
          <p:cNvSpPr txBox="1">
            <a:spLocks noGrp="1"/>
          </p:cNvSpPr>
          <p:nvPr>
            <p:ph type="body" idx="1"/>
          </p:nvPr>
        </p:nvSpPr>
        <p:spPr>
          <a:xfrm>
            <a:off x="719894" y="4240093"/>
            <a:ext cx="177614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5" name="Google Shape;195;p32"/>
          <p:cNvSpPr txBox="1">
            <a:spLocks noGrp="1"/>
          </p:cNvSpPr>
          <p:nvPr>
            <p:ph type="body" idx="7"/>
          </p:nvPr>
        </p:nvSpPr>
        <p:spPr>
          <a:xfrm>
            <a:off x="2963912" y="4240093"/>
            <a:ext cx="177614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32"/>
          <p:cNvSpPr txBox="1">
            <a:spLocks noGrp="1"/>
          </p:cNvSpPr>
          <p:nvPr>
            <p:ph type="body" idx="8"/>
          </p:nvPr>
        </p:nvSpPr>
        <p:spPr>
          <a:xfrm>
            <a:off x="5207930" y="4240093"/>
            <a:ext cx="177614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32"/>
          <p:cNvSpPr txBox="1">
            <a:spLocks noGrp="1"/>
          </p:cNvSpPr>
          <p:nvPr>
            <p:ph type="body" idx="9"/>
          </p:nvPr>
        </p:nvSpPr>
        <p:spPr>
          <a:xfrm>
            <a:off x="7451948" y="4240093"/>
            <a:ext cx="177614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32"/>
          <p:cNvSpPr txBox="1">
            <a:spLocks noGrp="1"/>
          </p:cNvSpPr>
          <p:nvPr>
            <p:ph type="body" idx="13"/>
          </p:nvPr>
        </p:nvSpPr>
        <p:spPr>
          <a:xfrm>
            <a:off x="9695965" y="4240093"/>
            <a:ext cx="177614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9" name="Google Shape;199;p32"/>
          <p:cNvCxnSpPr/>
          <p:nvPr/>
        </p:nvCxnSpPr>
        <p:spPr>
          <a:xfrm>
            <a:off x="1242354" y="3825022"/>
            <a:ext cx="731221" cy="0"/>
          </a:xfrm>
          <a:prstGeom prst="straightConnector1">
            <a:avLst/>
          </a:prstGeom>
          <a:noFill/>
          <a:ln w="38100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0" name="Google Shape;200;p32"/>
          <p:cNvCxnSpPr/>
          <p:nvPr/>
        </p:nvCxnSpPr>
        <p:spPr>
          <a:xfrm>
            <a:off x="3486372" y="3825022"/>
            <a:ext cx="731221" cy="0"/>
          </a:xfrm>
          <a:prstGeom prst="straightConnector1">
            <a:avLst/>
          </a:prstGeom>
          <a:noFill/>
          <a:ln w="38100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1" name="Google Shape;201;p32"/>
          <p:cNvCxnSpPr/>
          <p:nvPr/>
        </p:nvCxnSpPr>
        <p:spPr>
          <a:xfrm>
            <a:off x="5730390" y="3825022"/>
            <a:ext cx="731221" cy="0"/>
          </a:xfrm>
          <a:prstGeom prst="straightConnector1">
            <a:avLst/>
          </a:prstGeom>
          <a:noFill/>
          <a:ln w="38100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2" name="Google Shape;202;p32"/>
          <p:cNvCxnSpPr/>
          <p:nvPr/>
        </p:nvCxnSpPr>
        <p:spPr>
          <a:xfrm>
            <a:off x="7974408" y="3825022"/>
            <a:ext cx="731221" cy="0"/>
          </a:xfrm>
          <a:prstGeom prst="straightConnector1">
            <a:avLst/>
          </a:prstGeom>
          <a:noFill/>
          <a:ln w="38100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3" name="Google Shape;203;p32"/>
          <p:cNvCxnSpPr/>
          <p:nvPr/>
        </p:nvCxnSpPr>
        <p:spPr>
          <a:xfrm>
            <a:off x="10218425" y="3825022"/>
            <a:ext cx="731221" cy="0"/>
          </a:xfrm>
          <a:prstGeom prst="straightConnector1">
            <a:avLst/>
          </a:prstGeom>
          <a:noFill/>
          <a:ln w="38100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4" name="Google Shape;204;p32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2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 en 3 sectie">
  <p:cSld name="Foto en 3 sectie">
    <p:bg>
      <p:bgPr>
        <a:solidFill>
          <a:schemeClr val="accent2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3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3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3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3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3" name="Google Shape;213;p33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214" name="Google Shape;214;p33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33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6" name="Google Shape;216;p33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217" name="Google Shape;217;p33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3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9" name="Google Shape;219;p33"/>
          <p:cNvSpPr txBox="1">
            <a:spLocks noGrp="1"/>
          </p:cNvSpPr>
          <p:nvPr>
            <p:ph type="body" idx="1"/>
          </p:nvPr>
        </p:nvSpPr>
        <p:spPr>
          <a:xfrm>
            <a:off x="542094" y="4240093"/>
            <a:ext cx="3293306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0" name="Google Shape;220;p33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sp>
        <p:nvSpPr>
          <p:cNvPr id="222" name="Google Shape;222;p33"/>
          <p:cNvSpPr>
            <a:spLocks noGrp="1"/>
          </p:cNvSpPr>
          <p:nvPr>
            <p:ph type="pic" idx="2"/>
          </p:nvPr>
        </p:nvSpPr>
        <p:spPr>
          <a:xfrm>
            <a:off x="-2" y="1352575"/>
            <a:ext cx="12192002" cy="2289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body" idx="3"/>
          </p:nvPr>
        </p:nvSpPr>
        <p:spPr>
          <a:xfrm>
            <a:off x="4444169" y="4240093"/>
            <a:ext cx="3293306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4"/>
          </p:nvPr>
        </p:nvSpPr>
        <p:spPr>
          <a:xfrm>
            <a:off x="8346244" y="4240093"/>
            <a:ext cx="3293306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 en tekst">
  <p:cSld name="Foto en tekst">
    <p:bg>
      <p:bgPr>
        <a:solidFill>
          <a:schemeClr val="accent2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4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4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4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4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4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2" name="Google Shape;232;p34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233" name="Google Shape;233;p34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4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" name="Google Shape;235;p34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236" name="Google Shape;236;p34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4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34"/>
          <p:cNvSpPr txBox="1">
            <a:spLocks noGrp="1"/>
          </p:cNvSpPr>
          <p:nvPr>
            <p:ph type="body" idx="1"/>
          </p:nvPr>
        </p:nvSpPr>
        <p:spPr>
          <a:xfrm>
            <a:off x="542094" y="4240093"/>
            <a:ext cx="9402006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9" name="Google Shape;239;p34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34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sp>
        <p:nvSpPr>
          <p:cNvPr id="241" name="Google Shape;241;p34"/>
          <p:cNvSpPr>
            <a:spLocks noGrp="1"/>
          </p:cNvSpPr>
          <p:nvPr>
            <p:ph type="pic" idx="2"/>
          </p:nvPr>
        </p:nvSpPr>
        <p:spPr>
          <a:xfrm>
            <a:off x="-2" y="1352575"/>
            <a:ext cx="12192002" cy="2289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fbeelding met bijschrift">
  <p:cSld name="Afbeelding met bijschrift">
    <p:bg>
      <p:bgPr>
        <a:solidFill>
          <a:schemeClr val="accent2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5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5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35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9" name="Google Shape;249;p35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250" name="Google Shape;250;p35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5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" name="Google Shape;252;p35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253" name="Google Shape;253;p35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5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5" name="Google Shape;255;p35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5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sp>
        <p:nvSpPr>
          <p:cNvPr id="257" name="Google Shape;257;p35"/>
          <p:cNvSpPr>
            <a:spLocks noGrp="1"/>
          </p:cNvSpPr>
          <p:nvPr>
            <p:ph type="pic" idx="2"/>
          </p:nvPr>
        </p:nvSpPr>
        <p:spPr>
          <a:xfrm>
            <a:off x="4110087" y="1444649"/>
            <a:ext cx="7548513" cy="4579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443366" y="1444649"/>
            <a:ext cx="3365063" cy="4579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Arial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met bijschrift">
  <p:cSld name="Inhoud met bijschrift">
    <p:bg>
      <p:bgPr>
        <a:solidFill>
          <a:schemeClr val="accent2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6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6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6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6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36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6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66" name="Google Shape;266;p36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267" name="Google Shape;267;p36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6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" name="Google Shape;269;p36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270" name="Google Shape;270;p36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6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2" name="Google Shape;272;p36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6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sp>
        <p:nvSpPr>
          <p:cNvPr id="274" name="Google Shape;274;p36"/>
          <p:cNvSpPr txBox="1">
            <a:spLocks noGrp="1"/>
          </p:cNvSpPr>
          <p:nvPr>
            <p:ph type="body" idx="1"/>
          </p:nvPr>
        </p:nvSpPr>
        <p:spPr>
          <a:xfrm>
            <a:off x="443366" y="1444649"/>
            <a:ext cx="3365063" cy="4579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Arial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5" name="Google Shape;275;p36"/>
          <p:cNvSpPr txBox="1">
            <a:spLocks noGrp="1"/>
          </p:cNvSpPr>
          <p:nvPr>
            <p:ph type="body" idx="2"/>
          </p:nvPr>
        </p:nvSpPr>
        <p:spPr>
          <a:xfrm>
            <a:off x="3964290" y="1444649"/>
            <a:ext cx="7694310" cy="4579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g">
  <p:cSld name="Leeg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7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7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7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7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7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2" name="Google Shape;282;p37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283" name="Google Shape;283;p37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7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5" name="Google Shape;285;p37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7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dankt 2">
  <p:cSld name="Bedankt 2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8"/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/>
            <a:ahLst/>
            <a:cxnLst/>
            <a:rect l="l" t="t" r="r" b="b"/>
            <a:pathLst>
              <a:path w="12208298" h="6858000" extrusionOk="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38"/>
          <p:cNvSpPr/>
          <p:nvPr/>
        </p:nvSpPr>
        <p:spPr>
          <a:xfrm rot="-5400000">
            <a:off x="2667000" y="-2667001"/>
            <a:ext cx="6858000" cy="12192002"/>
          </a:xfrm>
          <a:custGeom>
            <a:avLst/>
            <a:gdLst/>
            <a:ahLst/>
            <a:cxnLst/>
            <a:rect l="l" t="t" r="r" b="b"/>
            <a:pathLst>
              <a:path w="6858000" h="12192002" extrusionOk="0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38"/>
          <p:cNvSpPr/>
          <p:nvPr/>
        </p:nvSpPr>
        <p:spPr>
          <a:xfrm rot="-5400000">
            <a:off x="2667000" y="-2667001"/>
            <a:ext cx="6858000" cy="12192002"/>
          </a:xfrm>
          <a:custGeom>
            <a:avLst/>
            <a:gdLst/>
            <a:ahLst/>
            <a:cxnLst/>
            <a:rect l="l" t="t" r="r" b="b"/>
            <a:pathLst>
              <a:path w="6858000" h="12192002" extrusionOk="0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38"/>
          <p:cNvSpPr txBox="1">
            <a:spLocks noGrp="1"/>
          </p:cNvSpPr>
          <p:nvPr>
            <p:ph type="ctrTitle"/>
          </p:nvPr>
        </p:nvSpPr>
        <p:spPr>
          <a:xfrm>
            <a:off x="6360242" y="3429000"/>
            <a:ext cx="4945598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  <a:defRPr sz="54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38"/>
          <p:cNvSpPr/>
          <p:nvPr/>
        </p:nvSpPr>
        <p:spPr>
          <a:xfrm rot="-8100000">
            <a:off x="-729899" y="-1215855"/>
            <a:ext cx="6043521" cy="8427077"/>
          </a:xfrm>
          <a:custGeom>
            <a:avLst/>
            <a:gdLst/>
            <a:ahLst/>
            <a:cxnLst/>
            <a:rect l="l" t="t" r="r" b="b"/>
            <a:pathLst>
              <a:path w="6043521" h="8427077" extrusionOk="0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rgbClr val="0032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8"/>
          <p:cNvSpPr/>
          <p:nvPr/>
        </p:nvSpPr>
        <p:spPr>
          <a:xfrm rot="-8100000">
            <a:off x="-1145231" y="-2123853"/>
            <a:ext cx="6043521" cy="9008880"/>
          </a:xfrm>
          <a:custGeom>
            <a:avLst/>
            <a:gdLst/>
            <a:ahLst/>
            <a:cxnLst/>
            <a:rect l="l" t="t" r="r" b="b"/>
            <a:pathLst>
              <a:path w="6043521" h="9008880" extrusionOk="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8"/>
          <p:cNvSpPr/>
          <p:nvPr/>
        </p:nvSpPr>
        <p:spPr>
          <a:xfrm rot="-2700000" flipH="1">
            <a:off x="-2681153" y="-465959"/>
            <a:ext cx="8639119" cy="5739762"/>
          </a:xfrm>
          <a:custGeom>
            <a:avLst/>
            <a:gdLst/>
            <a:ahLst/>
            <a:cxnLst/>
            <a:rect l="l" t="t" r="r" b="b"/>
            <a:pathLst>
              <a:path w="8639119" h="5739762" extrusionOk="0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rgbClr val="003252">
              <a:alpha val="5098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tekst">
  <p:cSld name="Titel en tekst">
    <p:bg>
      <p:bgPr>
        <a:solidFill>
          <a:schemeClr val="accent2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3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3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3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3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grpSp>
        <p:nvGrpSpPr>
          <p:cNvPr id="51" name="Google Shape;51;p23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52" name="Google Shape;52;p23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3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23"/>
          <p:cNvSpPr txBox="1">
            <a:spLocks noGrp="1"/>
          </p:cNvSpPr>
          <p:nvPr>
            <p:ph type="body" idx="1"/>
          </p:nvPr>
        </p:nvSpPr>
        <p:spPr>
          <a:xfrm>
            <a:off x="444500" y="1625385"/>
            <a:ext cx="6718300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dankt 1">
  <p:cSld name="Bedankt 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4"/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/>
            <a:ahLst/>
            <a:cxnLst/>
            <a:rect l="l" t="t" r="r" b="b"/>
            <a:pathLst>
              <a:path w="12208298" h="6858000" extrusionOk="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4"/>
          <p:cNvSpPr/>
          <p:nvPr/>
        </p:nvSpPr>
        <p:spPr>
          <a:xfrm rot="-5400000">
            <a:off x="2667000" y="-2667001"/>
            <a:ext cx="6858000" cy="12192002"/>
          </a:xfrm>
          <a:custGeom>
            <a:avLst/>
            <a:gdLst/>
            <a:ahLst/>
            <a:cxnLst/>
            <a:rect l="l" t="t" r="r" b="b"/>
            <a:pathLst>
              <a:path w="6858000" h="12192002" extrusionOk="0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4"/>
          <p:cNvSpPr/>
          <p:nvPr/>
        </p:nvSpPr>
        <p:spPr>
          <a:xfrm rot="-5400000">
            <a:off x="2667000" y="-2667001"/>
            <a:ext cx="6858000" cy="12192002"/>
          </a:xfrm>
          <a:custGeom>
            <a:avLst/>
            <a:gdLst/>
            <a:ahLst/>
            <a:cxnLst/>
            <a:rect l="l" t="t" r="r" b="b"/>
            <a:pathLst>
              <a:path w="6858000" h="12192002" extrusionOk="0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" name="Google Shape;60;p24"/>
          <p:cNvGrpSpPr/>
          <p:nvPr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61" name="Google Shape;61;p24"/>
            <p:cNvSpPr/>
            <p:nvPr/>
          </p:nvSpPr>
          <p:spPr>
            <a:xfrm rot="5400000">
              <a:off x="4618" y="-8842"/>
              <a:ext cx="5904196" cy="5924073"/>
            </a:xfrm>
            <a:prstGeom prst="rtTriangle">
              <a:avLst/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24"/>
            <p:cNvSpPr/>
            <p:nvPr/>
          </p:nvSpPr>
          <p:spPr>
            <a:xfrm rot="5400000">
              <a:off x="3941" y="-8164"/>
              <a:ext cx="5501471" cy="5519993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4"/>
            <p:cNvSpPr/>
            <p:nvPr/>
          </p:nvSpPr>
          <p:spPr>
            <a:xfrm rot="5400000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24"/>
          <p:cNvSpPr txBox="1">
            <a:spLocks noGrp="1"/>
          </p:cNvSpPr>
          <p:nvPr>
            <p:ph type="ctrTitle"/>
          </p:nvPr>
        </p:nvSpPr>
        <p:spPr>
          <a:xfrm>
            <a:off x="5217242" y="2807208"/>
            <a:ext cx="4945598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  <a:defRPr sz="54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ekop">
  <p:cSld name="Sectiekop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5"/>
          <p:cNvSpPr/>
          <p:nvPr/>
        </p:nvSpPr>
        <p:spPr>
          <a:xfrm>
            <a:off x="0" y="0"/>
            <a:ext cx="12192000" cy="6862745"/>
          </a:xfrm>
          <a:custGeom>
            <a:avLst/>
            <a:gdLst/>
            <a:ahLst/>
            <a:cxnLst/>
            <a:rect l="l" t="t" r="r" b="b"/>
            <a:pathLst>
              <a:path w="12192000" h="6849743" extrusionOk="0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5"/>
          <p:cNvSpPr/>
          <p:nvPr/>
        </p:nvSpPr>
        <p:spPr>
          <a:xfrm rot="5400000" flipH="1">
            <a:off x="2626805" y="-2626805"/>
            <a:ext cx="6862743" cy="12116353"/>
          </a:xfrm>
          <a:custGeom>
            <a:avLst/>
            <a:gdLst/>
            <a:ahLst/>
            <a:cxnLst/>
            <a:rect l="l" t="t" r="r" b="b"/>
            <a:pathLst>
              <a:path w="6853871" h="12116353" extrusionOk="0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5"/>
          <p:cNvSpPr/>
          <p:nvPr/>
        </p:nvSpPr>
        <p:spPr>
          <a:xfrm rot="-5400000" flipH="1">
            <a:off x="5851010" y="-10649"/>
            <a:ext cx="6326154" cy="6347453"/>
          </a:xfrm>
          <a:prstGeom prst="rtTriangle">
            <a:avLst/>
          </a:prstGeom>
          <a:solidFill>
            <a:srgbClr val="0032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5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5"/>
          <p:cNvSpPr/>
          <p:nvPr/>
        </p:nvSpPr>
        <p:spPr>
          <a:xfrm rot="2700000">
            <a:off x="9668984" y="1404392"/>
            <a:ext cx="4406148" cy="5299239"/>
          </a:xfrm>
          <a:custGeom>
            <a:avLst/>
            <a:gdLst/>
            <a:ahLst/>
            <a:cxnLst/>
            <a:rect l="l" t="t" r="r" b="b"/>
            <a:pathLst>
              <a:path w="4406148" h="5299239" extrusionOk="0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rgbClr val="0032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5"/>
          <p:cNvSpPr/>
          <p:nvPr/>
        </p:nvSpPr>
        <p:spPr>
          <a:xfrm rot="8100000" flipH="1">
            <a:off x="9583575" y="1088097"/>
            <a:ext cx="5072180" cy="4843502"/>
          </a:xfrm>
          <a:custGeom>
            <a:avLst/>
            <a:gdLst/>
            <a:ahLst/>
            <a:cxnLst/>
            <a:rect l="l" t="t" r="r" b="b"/>
            <a:pathLst>
              <a:path w="5072180" h="4843502" extrusionOk="0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5"/>
          <p:cNvSpPr/>
          <p:nvPr/>
        </p:nvSpPr>
        <p:spPr>
          <a:xfrm rot="2700000">
            <a:off x="11438585" y="5665752"/>
            <a:ext cx="877778" cy="1755556"/>
          </a:xfrm>
          <a:custGeom>
            <a:avLst/>
            <a:gdLst/>
            <a:ahLst/>
            <a:cxnLst/>
            <a:rect l="l" t="t" r="r" b="b"/>
            <a:pathLst>
              <a:path w="877778" h="1755556" extrusionOk="0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rgbClr val="0032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5"/>
          <p:cNvSpPr/>
          <p:nvPr/>
        </p:nvSpPr>
        <p:spPr>
          <a:xfrm rot="8100000" flipH="1">
            <a:off x="10582265" y="5841410"/>
            <a:ext cx="2372348" cy="1186174"/>
          </a:xfrm>
          <a:custGeom>
            <a:avLst/>
            <a:gdLst/>
            <a:ahLst/>
            <a:cxnLst/>
            <a:rect l="l" t="t" r="r" b="b"/>
            <a:pathLst>
              <a:path w="2372348" h="1186174" extrusionOk="0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" name="Google Shape;75;p25"/>
          <p:cNvGrpSpPr/>
          <p:nvPr/>
        </p:nvGrpSpPr>
        <p:grpSpPr>
          <a:xfrm rot="-5400000">
            <a:off x="115697" y="-1233313"/>
            <a:ext cx="2166577" cy="2458370"/>
            <a:chOff x="10225382" y="6572118"/>
            <a:chExt cx="3924857" cy="4453454"/>
          </a:xfrm>
        </p:grpSpPr>
        <p:sp>
          <p:nvSpPr>
            <p:cNvPr id="76" name="Google Shape;76;p25"/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5"/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" name="Google Shape;78;p25"/>
          <p:cNvGrpSpPr/>
          <p:nvPr/>
        </p:nvGrpSpPr>
        <p:grpSpPr>
          <a:xfrm rot="-5400000">
            <a:off x="1826157" y="-663912"/>
            <a:ext cx="1157389" cy="1319566"/>
            <a:chOff x="10431418" y="6819549"/>
            <a:chExt cx="3512798" cy="4005019"/>
          </a:xfrm>
        </p:grpSpPr>
        <p:sp>
          <p:nvSpPr>
            <p:cNvPr id="79" name="Google Shape;79;p25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5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" name="Google Shape;81;p25"/>
          <p:cNvSpPr txBox="1"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9E4F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title"/>
          </p:nvPr>
        </p:nvSpPr>
        <p:spPr>
          <a:xfrm>
            <a:off x="832104" y="3886200"/>
            <a:ext cx="7781544" cy="859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  <a:defRPr sz="54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t Sectiekop" type="secHead">
  <p:cSld name="SECTION_HEAD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6"/>
          <p:cNvSpPr/>
          <p:nvPr/>
        </p:nvSpPr>
        <p:spPr>
          <a:xfrm rot="5400000" flipH="1">
            <a:off x="2855762" y="-2473495"/>
            <a:ext cx="6862743" cy="11809733"/>
          </a:xfrm>
          <a:custGeom>
            <a:avLst/>
            <a:gdLst/>
            <a:ahLst/>
            <a:cxnLst/>
            <a:rect l="l" t="t" r="r" b="b"/>
            <a:pathLst>
              <a:path w="6862743" h="11809733" extrusionOk="0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6"/>
          <p:cNvSpPr/>
          <p:nvPr/>
        </p:nvSpPr>
        <p:spPr>
          <a:xfrm rot="5400000" flipH="1">
            <a:off x="2626806" y="-2626805"/>
            <a:ext cx="6862743" cy="12116353"/>
          </a:xfrm>
          <a:custGeom>
            <a:avLst/>
            <a:gdLst/>
            <a:ahLst/>
            <a:cxnLst/>
            <a:rect l="l" t="t" r="r" b="b"/>
            <a:pathLst>
              <a:path w="6853871" h="12116353" extrusionOk="0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6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26"/>
          <p:cNvGrpSpPr/>
          <p:nvPr/>
        </p:nvGrpSpPr>
        <p:grpSpPr>
          <a:xfrm>
            <a:off x="9141047" y="1176876"/>
            <a:ext cx="5836233" cy="5812371"/>
            <a:chOff x="8440685" y="4125"/>
            <a:chExt cx="7184703" cy="7155326"/>
          </a:xfrm>
        </p:grpSpPr>
        <p:sp>
          <p:nvSpPr>
            <p:cNvPr id="90" name="Google Shape;90;p26"/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/>
              <a:ahLst/>
              <a:cxnLst/>
              <a:rect l="l" t="t" r="r" b="b"/>
              <a:pathLst>
                <a:path w="4406148" h="5299239" extrusionOk="0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6"/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/>
              <a:ahLst/>
              <a:cxnLst/>
              <a:rect l="l" t="t" r="r" b="b"/>
              <a:pathLst>
                <a:path w="5072180" h="4843502" extrusionOk="0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" name="Google Shape;92;p26"/>
          <p:cNvSpPr/>
          <p:nvPr/>
        </p:nvSpPr>
        <p:spPr>
          <a:xfrm rot="2700000">
            <a:off x="11438585" y="5665752"/>
            <a:ext cx="877778" cy="1755556"/>
          </a:xfrm>
          <a:custGeom>
            <a:avLst/>
            <a:gdLst/>
            <a:ahLst/>
            <a:cxnLst/>
            <a:rect l="l" t="t" r="r" b="b"/>
            <a:pathLst>
              <a:path w="877778" h="1755556" extrusionOk="0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rgbClr val="0032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6"/>
          <p:cNvSpPr/>
          <p:nvPr/>
        </p:nvSpPr>
        <p:spPr>
          <a:xfrm rot="8100000" flipH="1">
            <a:off x="10582265" y="5841410"/>
            <a:ext cx="2372348" cy="1186174"/>
          </a:xfrm>
          <a:custGeom>
            <a:avLst/>
            <a:gdLst/>
            <a:ahLst/>
            <a:cxnLst/>
            <a:rect l="l" t="t" r="r" b="b"/>
            <a:pathLst>
              <a:path w="2372348" h="1186174" extrusionOk="0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26"/>
          <p:cNvGrpSpPr/>
          <p:nvPr/>
        </p:nvGrpSpPr>
        <p:grpSpPr>
          <a:xfrm rot="-5400000" flipH="1">
            <a:off x="9696648" y="6040937"/>
            <a:ext cx="1488421" cy="1643560"/>
            <a:chOff x="10225384" y="6572118"/>
            <a:chExt cx="3924856" cy="4333944"/>
          </a:xfrm>
        </p:grpSpPr>
        <p:sp>
          <p:nvSpPr>
            <p:cNvPr id="95" name="Google Shape;95;p26"/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6"/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26"/>
          <p:cNvSpPr txBox="1">
            <a:spLocks noGrp="1"/>
          </p:cNvSpPr>
          <p:nvPr>
            <p:ph type="title"/>
          </p:nvPr>
        </p:nvSpPr>
        <p:spPr>
          <a:xfrm>
            <a:off x="832104" y="3886200"/>
            <a:ext cx="7781544" cy="859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  <a:defRPr sz="54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6"/>
          <p:cNvSpPr txBox="1"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9E4F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26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atdia">
  <p:cSld name="Citaatdia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7"/>
          <p:cNvSpPr/>
          <p:nvPr/>
        </p:nvSpPr>
        <p:spPr>
          <a:xfrm rot="5400000" flipH="1">
            <a:off x="2855762" y="-2473495"/>
            <a:ext cx="6862743" cy="11809733"/>
          </a:xfrm>
          <a:custGeom>
            <a:avLst/>
            <a:gdLst/>
            <a:ahLst/>
            <a:cxnLst/>
            <a:rect l="l" t="t" r="r" b="b"/>
            <a:pathLst>
              <a:path w="6862743" h="11809733" extrusionOk="0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7"/>
          <p:cNvSpPr/>
          <p:nvPr/>
        </p:nvSpPr>
        <p:spPr>
          <a:xfrm rot="5400000" flipH="1">
            <a:off x="2626806" y="-2626805"/>
            <a:ext cx="6862743" cy="12116353"/>
          </a:xfrm>
          <a:custGeom>
            <a:avLst/>
            <a:gdLst/>
            <a:ahLst/>
            <a:cxnLst/>
            <a:rect l="l" t="t" r="r" b="b"/>
            <a:pathLst>
              <a:path w="6853871" h="12116353" extrusionOk="0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7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7"/>
          <p:cNvSpPr/>
          <p:nvPr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rgbClr val="003252"/>
          </a:solidFill>
          <a:ln w="76200" cap="flat" cmpd="sng">
            <a:solidFill>
              <a:schemeClr val="accent1">
                <a:alpha val="54901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7"/>
          <p:cNvSpPr txBox="1"/>
          <p:nvPr/>
        </p:nvSpPr>
        <p:spPr>
          <a:xfrm>
            <a:off x="956993" y="923305"/>
            <a:ext cx="1005115" cy="2859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AEFF"/>
              </a:buClr>
              <a:buSzPts val="18400"/>
              <a:buFont typeface="Trebuchet MS"/>
              <a:buNone/>
            </a:pPr>
            <a:r>
              <a:rPr lang="nl-NL" sz="18400" b="0" i="0">
                <a:solidFill>
                  <a:srgbClr val="2FAEFF"/>
                </a:solidFill>
                <a:latin typeface="Trebuchet MS"/>
                <a:ea typeface="Trebuchet MS"/>
                <a:cs typeface="Trebuchet MS"/>
                <a:sym typeface="Trebuchet MS"/>
              </a:rPr>
              <a:t>“</a:t>
            </a:r>
            <a:endParaRPr/>
          </a:p>
        </p:txBody>
      </p:sp>
      <p:sp>
        <p:nvSpPr>
          <p:cNvPr id="107" name="Google Shape;107;p27"/>
          <p:cNvSpPr txBox="1">
            <a:spLocks noGrp="1"/>
          </p:cNvSpPr>
          <p:nvPr>
            <p:ph type="title"/>
          </p:nvPr>
        </p:nvSpPr>
        <p:spPr>
          <a:xfrm>
            <a:off x="533399" y="3200400"/>
            <a:ext cx="7551057" cy="2859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0" i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7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een titel">
  <p:cSld name="Alleen titel">
    <p:bg>
      <p:bgPr>
        <a:solidFill>
          <a:schemeClr val="accent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8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8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8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8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8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8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28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117" name="Google Shape;117;p28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8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" name="Google Shape;119;p28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120" name="Google Shape;120;p28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8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p28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8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inhoud">
  <p:cSld name="Titel en inhoud">
    <p:bg>
      <p:bgPr>
        <a:solidFill>
          <a:schemeClr val="accent2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9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9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9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9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9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1" name="Google Shape;131;p29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132" name="Google Shape;132;p29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9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" name="Google Shape;134;p29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135" name="Google Shape;135;p29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9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29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9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sp>
        <p:nvSpPr>
          <p:cNvPr id="139" name="Google Shape;139;p29"/>
          <p:cNvSpPr txBox="1">
            <a:spLocks noGrp="1"/>
          </p:cNvSpPr>
          <p:nvPr>
            <p:ph type="body" idx="1"/>
          </p:nvPr>
        </p:nvSpPr>
        <p:spPr>
          <a:xfrm>
            <a:off x="443365" y="1825625"/>
            <a:ext cx="1121523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elijking">
  <p:cSld name="Vergelijking">
    <p:bg>
      <p:bgPr>
        <a:solidFill>
          <a:schemeClr val="accent2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/>
          <p:nvPr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0"/>
          <p:cNvSpPr/>
          <p:nvPr/>
        </p:nvSpPr>
        <p:spPr>
          <a:xfrm>
            <a:off x="0" y="0"/>
            <a:ext cx="12192001" cy="6884191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30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30"/>
          <p:cNvSpPr/>
          <p:nvPr/>
        </p:nvSpPr>
        <p:spPr>
          <a:xfrm rot="5400000" flipH="1">
            <a:off x="2664629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0"/>
          <p:cNvSpPr/>
          <p:nvPr/>
        </p:nvSpPr>
        <p:spPr>
          <a:xfrm rot="5400000" flipH="1">
            <a:off x="2664628" y="-2664627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0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7" name="Google Shape;147;p30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148" name="Google Shape;148;p30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0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" name="Google Shape;150;p30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151" name="Google Shape;151;p30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0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" name="Google Shape;153;p30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30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None/>
              <a:defRPr sz="20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body" idx="2"/>
          </p:nvPr>
        </p:nvSpPr>
        <p:spPr>
          <a:xfrm>
            <a:off x="6500812" y="1681163"/>
            <a:ext cx="51577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None/>
              <a:defRPr sz="20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body" idx="3"/>
          </p:nvPr>
        </p:nvSpPr>
        <p:spPr>
          <a:xfrm>
            <a:off x="444500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lt1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body" idx="4"/>
          </p:nvPr>
        </p:nvSpPr>
        <p:spPr>
          <a:xfrm>
            <a:off x="6475412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lt1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rebuchet MS"/>
              <a:buNone/>
              <a:defRPr sz="4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sldNum" idx="12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  <p:sp>
        <p:nvSpPr>
          <p:cNvPr id="13" name="Google Shape;13;p21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"/>
          <p:cNvSpPr/>
          <p:nvPr/>
        </p:nvSpPr>
        <p:spPr>
          <a:xfrm>
            <a:off x="0" y="1"/>
            <a:ext cx="12192001" cy="6857999"/>
          </a:xfrm>
          <a:custGeom>
            <a:avLst/>
            <a:gdLst/>
            <a:ahLst/>
            <a:cxnLst/>
            <a:rect l="l" t="t" r="r" b="b"/>
            <a:pathLst>
              <a:path w="12192001" h="6884191" extrusionOk="0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"/>
          <p:cNvSpPr/>
          <p:nvPr/>
        </p:nvSpPr>
        <p:spPr>
          <a:xfrm rot="5400000" flipH="1">
            <a:off x="2964809" y="-2364446"/>
            <a:ext cx="6862744" cy="11591639"/>
          </a:xfrm>
          <a:custGeom>
            <a:avLst/>
            <a:gdLst/>
            <a:ahLst/>
            <a:cxnLst/>
            <a:rect l="l" t="t" r="r" b="b"/>
            <a:pathLst>
              <a:path w="6862744" h="11591639" extrusionOk="0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solidFill>
            <a:srgbClr val="289B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1"/>
          <p:cNvSpPr/>
          <p:nvPr/>
        </p:nvSpPr>
        <p:spPr>
          <a:xfrm rot="5400000" flipH="1">
            <a:off x="2664629" y="-2669372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1B67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1"/>
          <p:cNvSpPr/>
          <p:nvPr/>
        </p:nvSpPr>
        <p:spPr>
          <a:xfrm rot="5400000" flipH="1">
            <a:off x="2664629" y="-2669372"/>
            <a:ext cx="6862744" cy="12192000"/>
          </a:xfrm>
          <a:custGeom>
            <a:avLst/>
            <a:gdLst/>
            <a:ahLst/>
            <a:cxnLst/>
            <a:rect l="l" t="t" r="r" b="b"/>
            <a:pathLst>
              <a:path w="6849744" h="12192000" extrusionOk="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rgbClr val="00325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1"/>
          <p:cNvSpPr txBox="1"/>
          <p:nvPr/>
        </p:nvSpPr>
        <p:spPr>
          <a:xfrm>
            <a:off x="444500" y="542925"/>
            <a:ext cx="11214100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nl-NL" sz="3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Klik om de titelstijl van het model te bewerken</a:t>
            </a:r>
            <a:endParaRPr/>
          </a:p>
        </p:txBody>
      </p:sp>
      <p:grpSp>
        <p:nvGrpSpPr>
          <p:cNvPr id="19" name="Google Shape;19;p21"/>
          <p:cNvGrpSpPr/>
          <p:nvPr/>
        </p:nvGrpSpPr>
        <p:grpSpPr>
          <a:xfrm rot="-5400000">
            <a:off x="390304" y="-431739"/>
            <a:ext cx="757355" cy="863476"/>
            <a:chOff x="10431418" y="6819549"/>
            <a:chExt cx="3512798" cy="4005019"/>
          </a:xfrm>
        </p:grpSpPr>
        <p:sp>
          <p:nvSpPr>
            <p:cNvPr id="20" name="Google Shape;20;p21"/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1"/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/>
              <a:ahLst/>
              <a:cxnLst/>
              <a:rect l="l" t="t" r="r" b="b"/>
              <a:pathLst>
                <a:path w="754341" h="754341" extrusionOk="0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" name="Google Shape;22;p21"/>
          <p:cNvGrpSpPr/>
          <p:nvPr/>
        </p:nvGrpSpPr>
        <p:grpSpPr>
          <a:xfrm>
            <a:off x="-1" y="1357409"/>
            <a:ext cx="12192000" cy="4846320"/>
            <a:chOff x="-1" y="1357409"/>
            <a:chExt cx="12192000" cy="4917518"/>
          </a:xfrm>
        </p:grpSpPr>
        <p:sp>
          <p:nvSpPr>
            <p:cNvPr id="23" name="Google Shape;23;p21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solidFill>
              <a:srgbClr val="1B67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1"/>
            <p:cNvSpPr/>
            <p:nvPr/>
          </p:nvSpPr>
          <p:spPr>
            <a:xfrm rot="10800000" flipH="1">
              <a:off x="-1" y="1357409"/>
              <a:ext cx="12192000" cy="4917518"/>
            </a:xfrm>
            <a:prstGeom prst="snip1Rect">
              <a:avLst>
                <a:gd name="adj" fmla="val 19670"/>
              </a:avLst>
            </a:prstGeom>
            <a:solidFill>
              <a:srgbClr val="0032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21"/>
          <p:cNvSpPr/>
          <p:nvPr/>
        </p:nvSpPr>
        <p:spPr>
          <a:xfrm flipH="1">
            <a:off x="10782300" y="5448297"/>
            <a:ext cx="1409700" cy="1409703"/>
          </a:xfrm>
          <a:custGeom>
            <a:avLst/>
            <a:gdLst/>
            <a:ahLst/>
            <a:cxnLst/>
            <a:rect l="l" t="t" r="r" b="b"/>
            <a:pathLst>
              <a:path w="754341" h="754341" extrusionOk="0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1"/>
          <p:cNvSpPr txBox="1"/>
          <p:nvPr/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z="10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‹nr.›</a:t>
            </a:fld>
            <a:endParaRPr sz="1000" b="0" i="0" u="none" strike="noStrike" cap="none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36">
          <p15:clr>
            <a:srgbClr val="F26B43"/>
          </p15:clr>
        </p15:guide>
        <p15:guide id="4" orient="horz" pos="336">
          <p15:clr>
            <a:srgbClr val="F26B43"/>
          </p15:clr>
        </p15:guide>
        <p15:guide id="5" pos="7344">
          <p15:clr>
            <a:srgbClr val="F26B43"/>
          </p15:clr>
        </p15:guide>
        <p15:guide id="6" orient="horz" pos="39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gi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mun.ca/~banzhaf/pycellchem/grayscott_intro.html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XG3uwAEpWjI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"/>
          <p:cNvSpPr txBox="1">
            <a:spLocks noGrp="1"/>
          </p:cNvSpPr>
          <p:nvPr>
            <p:ph type="ctrTitle"/>
          </p:nvPr>
        </p:nvSpPr>
        <p:spPr>
          <a:xfrm>
            <a:off x="2761488" y="2395728"/>
            <a:ext cx="7077456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600"/>
              <a:buFont typeface="Trebuchet MS"/>
              <a:buNone/>
            </a:pPr>
            <a:r>
              <a:rPr lang="nl-NL" dirty="0"/>
              <a:t>Analysis of </a:t>
            </a:r>
            <a:r>
              <a:rPr lang="nl-NL" dirty="0" err="1"/>
              <a:t>phase</a:t>
            </a:r>
            <a:r>
              <a:rPr lang="nl-NL" dirty="0"/>
              <a:t> </a:t>
            </a:r>
            <a:r>
              <a:rPr lang="nl-NL" dirty="0" err="1"/>
              <a:t>transitions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Gray-Scott model</a:t>
            </a:r>
            <a:endParaRPr dirty="0"/>
          </a:p>
        </p:txBody>
      </p:sp>
      <p:sp>
        <p:nvSpPr>
          <p:cNvPr id="302" name="Google Shape;302;p1"/>
          <p:cNvSpPr txBox="1"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l-NL" dirty="0" err="1"/>
              <a:t>By</a:t>
            </a:r>
            <a:r>
              <a:rPr lang="nl-NL" dirty="0"/>
              <a:t> Coen </a:t>
            </a:r>
            <a:r>
              <a:rPr lang="nl-NL" dirty="0" err="1"/>
              <a:t>Honingh</a:t>
            </a:r>
            <a:r>
              <a:rPr lang="nl-NL" dirty="0"/>
              <a:t> (10988459), Lennart Mettrop (10432973),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l-NL" dirty="0"/>
              <a:t>Tristen </a:t>
            </a:r>
            <a:r>
              <a:rPr lang="nl-NL" dirty="0" err="1"/>
              <a:t>Assenmacher</a:t>
            </a:r>
            <a:r>
              <a:rPr lang="nl-NL" dirty="0"/>
              <a:t> (12168599), Toby van </a:t>
            </a:r>
            <a:r>
              <a:rPr lang="nl-NL" dirty="0" err="1"/>
              <a:t>Gastelen</a:t>
            </a:r>
            <a:r>
              <a:rPr lang="nl-NL" dirty="0"/>
              <a:t> (11260572)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F472C17-B8E5-473D-B62F-E20EBFBB7B95}"/>
              </a:ext>
            </a:extLst>
          </p:cNvPr>
          <p:cNvSpPr/>
          <p:nvPr/>
        </p:nvSpPr>
        <p:spPr>
          <a:xfrm>
            <a:off x="4186184" y="4767854"/>
            <a:ext cx="28392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Group 7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2"/>
          <p:cNvSpPr/>
          <p:nvPr/>
        </p:nvSpPr>
        <p:spPr>
          <a:xfrm rot="8857463">
            <a:off x="5217536" y="3546821"/>
            <a:ext cx="2007245" cy="86774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12700" cap="flat" cmpd="sng">
            <a:solidFill>
              <a:srgbClr val="338E9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rgbClr val="B4E7E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12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 dirty="0"/>
              <a:t>Image processing</a:t>
            </a:r>
            <a:br>
              <a:rPr lang="nl-NL" sz="5000" dirty="0"/>
            </a:br>
            <a:endParaRPr sz="5000" dirty="0"/>
          </a:p>
        </p:txBody>
      </p:sp>
      <p:sp>
        <p:nvSpPr>
          <p:cNvPr id="403" name="Google Shape;403;p12"/>
          <p:cNvSpPr txBox="1">
            <a:spLocks noGrp="1"/>
          </p:cNvSpPr>
          <p:nvPr>
            <p:ph type="body" idx="1"/>
          </p:nvPr>
        </p:nvSpPr>
        <p:spPr>
          <a:xfrm>
            <a:off x="236823" y="1625385"/>
            <a:ext cx="7572899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 dirty="0" err="1"/>
              <a:t>Convert</a:t>
            </a:r>
            <a:r>
              <a:rPr lang="nl-NL" sz="3200" dirty="0"/>
              <a:t> image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greyscale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</a:t>
            </a:r>
            <a:r>
              <a:rPr lang="nl-NL" sz="3200" dirty="0" err="1"/>
              <a:t>binarize</a:t>
            </a:r>
            <a:r>
              <a:rPr lang="nl-NL" sz="3200" dirty="0"/>
              <a:t> (</a:t>
            </a:r>
            <a:r>
              <a:rPr lang="nl-NL" sz="3200" dirty="0" err="1"/>
              <a:t>blur</a:t>
            </a:r>
            <a:r>
              <a:rPr lang="nl-NL" sz="3200" dirty="0"/>
              <a:t> + </a:t>
            </a:r>
            <a:r>
              <a:rPr lang="nl-NL" sz="3200" dirty="0" err="1"/>
              <a:t>threshold</a:t>
            </a:r>
            <a:r>
              <a:rPr lang="nl-NL" sz="3200" dirty="0"/>
              <a:t>)</a:t>
            </a:r>
            <a:endParaRPr dirty="0"/>
          </a:p>
          <a:p>
            <a:pPr marL="228600" indent="-228600">
              <a:spcBef>
                <a:spcPts val="1000"/>
              </a:spcBef>
              <a:buSzPts val="3000"/>
            </a:pPr>
            <a:r>
              <a:rPr lang="nl-NL" sz="3200" dirty="0" err="1"/>
              <a:t>Count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label </a:t>
            </a:r>
            <a:r>
              <a:rPr lang="nl-NL" sz="3200" dirty="0" err="1"/>
              <a:t>connected</a:t>
            </a:r>
            <a:r>
              <a:rPr lang="nl-NL" sz="3200" dirty="0"/>
              <a:t> </a:t>
            </a:r>
            <a:r>
              <a:rPr lang="nl-NL" sz="3200" dirty="0" err="1"/>
              <a:t>components</a:t>
            </a:r>
            <a:endParaRPr sz="3200" dirty="0"/>
          </a:p>
          <a:p>
            <a:pPr marL="685800" lvl="1" indent="-38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None/>
            </a:pPr>
            <a:endParaRPr sz="3000" dirty="0"/>
          </a:p>
          <a:p>
            <a:pPr marL="22860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endParaRPr sz="3200" dirty="0"/>
          </a:p>
        </p:txBody>
      </p:sp>
      <p:sp>
        <p:nvSpPr>
          <p:cNvPr id="404" name="Google Shape;404;p12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10</a:t>
            </a:fld>
            <a:endParaRPr/>
          </a:p>
        </p:txBody>
      </p:sp>
      <p:sp>
        <p:nvSpPr>
          <p:cNvPr id="411" name="Google Shape;411;p12"/>
          <p:cNvSpPr/>
          <p:nvPr/>
        </p:nvSpPr>
        <p:spPr>
          <a:xfrm>
            <a:off x="5400653" y="4901896"/>
            <a:ext cx="1722144" cy="86774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12700" cap="flat" cmpd="sng">
            <a:solidFill>
              <a:srgbClr val="338E9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rgbClr val="B4E7E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FAF6344-E995-4698-83A3-70778E784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555" y="282871"/>
            <a:ext cx="3066475" cy="290890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51161D4B-37AF-466A-88DE-28F63D420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223" y="3534932"/>
            <a:ext cx="3109070" cy="30202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E47B14F5-0041-4FDD-8DC9-534D210CA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2536" y="3428379"/>
            <a:ext cx="3378223" cy="3225177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3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/>
              <a:t>Order parameters: blobs</a:t>
            </a:r>
            <a:br>
              <a:rPr lang="nl-NL" sz="5000"/>
            </a:br>
            <a:endParaRPr sz="5000"/>
          </a:p>
        </p:txBody>
      </p:sp>
      <p:sp>
        <p:nvSpPr>
          <p:cNvPr id="421" name="Google Shape;421;p13"/>
          <p:cNvSpPr txBox="1">
            <a:spLocks noGrp="1"/>
          </p:cNvSpPr>
          <p:nvPr>
            <p:ph type="body" idx="1"/>
          </p:nvPr>
        </p:nvSpPr>
        <p:spPr>
          <a:xfrm>
            <a:off x="444500" y="1625385"/>
            <a:ext cx="7365222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 dirty="0" err="1"/>
              <a:t>Continuous</a:t>
            </a:r>
            <a:r>
              <a:rPr lang="nl-NL" sz="3200" dirty="0"/>
              <a:t> black strips (</a:t>
            </a:r>
            <a:r>
              <a:rPr lang="nl-NL" sz="3200" b="1" dirty="0" err="1"/>
              <a:t>blobs</a:t>
            </a:r>
            <a:r>
              <a:rPr lang="nl-NL" sz="3200" dirty="0"/>
              <a:t>)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</a:pPr>
            <a:r>
              <a:rPr lang="nl-NL" sz="3200" dirty="0"/>
              <a:t>Fit pdf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blob</a:t>
            </a:r>
            <a:r>
              <a:rPr lang="nl-NL" sz="3200" dirty="0"/>
              <a:t> </a:t>
            </a:r>
            <a:r>
              <a:rPr lang="nl-NL" sz="3200" dirty="0" err="1"/>
              <a:t>size</a:t>
            </a:r>
            <a:r>
              <a:rPr lang="nl-NL" sz="3200" dirty="0"/>
              <a:t> </a:t>
            </a:r>
            <a:r>
              <a:rPr lang="nl-NL" sz="3200" dirty="0" err="1"/>
              <a:t>distribution</a:t>
            </a:r>
            <a:r>
              <a:rPr lang="nl-NL" sz="3000" dirty="0"/>
              <a:t> </a:t>
            </a:r>
            <a:r>
              <a:rPr lang="nl-NL" sz="3000" dirty="0" err="1"/>
              <a:t>using</a:t>
            </a:r>
            <a:r>
              <a:rPr lang="nl-NL" sz="3000" dirty="0"/>
              <a:t> </a:t>
            </a:r>
            <a:r>
              <a:rPr lang="nl-NL" sz="3000" dirty="0" err="1"/>
              <a:t>Gaussian</a:t>
            </a:r>
            <a:r>
              <a:rPr lang="nl-NL" sz="3000" dirty="0"/>
              <a:t> KDE</a:t>
            </a:r>
            <a:endParaRPr sz="3200" dirty="0"/>
          </a:p>
        </p:txBody>
      </p:sp>
      <p:sp>
        <p:nvSpPr>
          <p:cNvPr id="422" name="Google Shape;422;p13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11</a:t>
            </a:fld>
            <a:endParaRPr/>
          </a:p>
        </p:txBody>
      </p:sp>
      <p:sp>
        <p:nvSpPr>
          <p:cNvPr id="423" name="Google Shape;423;p13"/>
          <p:cNvSpPr/>
          <p:nvPr/>
        </p:nvSpPr>
        <p:spPr>
          <a:xfrm>
            <a:off x="4474194" y="4350383"/>
            <a:ext cx="2198504" cy="97472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12700" cap="flat" cmpd="sng">
            <a:solidFill>
              <a:srgbClr val="338E9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rgbClr val="B4E7E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4" name="Google Shape;424;p13"/>
          <p:cNvGrpSpPr/>
          <p:nvPr/>
        </p:nvGrpSpPr>
        <p:grpSpPr>
          <a:xfrm>
            <a:off x="837556" y="3312376"/>
            <a:ext cx="3377670" cy="3265307"/>
            <a:chOff x="6518213" y="1744698"/>
            <a:chExt cx="3428221" cy="3281592"/>
          </a:xfrm>
        </p:grpSpPr>
        <p:pic>
          <p:nvPicPr>
            <p:cNvPr id="425" name="Google Shape;425;p1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518214" y="1744698"/>
              <a:ext cx="3428220" cy="32815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6" name="Google Shape;426;p1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518213" y="1831709"/>
              <a:ext cx="3292125" cy="31945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7" name="Google Shape;427;p13"/>
          <p:cNvGrpSpPr/>
          <p:nvPr/>
        </p:nvGrpSpPr>
        <p:grpSpPr>
          <a:xfrm>
            <a:off x="6854318" y="2942987"/>
            <a:ext cx="5025495" cy="3372088"/>
            <a:chOff x="649175" y="3429000"/>
            <a:chExt cx="5025495" cy="3372088"/>
          </a:xfrm>
        </p:grpSpPr>
        <p:pic>
          <p:nvPicPr>
            <p:cNvPr id="428" name="Google Shape;428;p1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49175" y="3429000"/>
              <a:ext cx="5025495" cy="3372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9" name="Google Shape;429;p1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75517" y="3454094"/>
              <a:ext cx="4999153" cy="334699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0" name="Google Shape;430;p13"/>
          <p:cNvSpPr txBox="1"/>
          <p:nvPr/>
        </p:nvSpPr>
        <p:spPr>
          <a:xfrm>
            <a:off x="4655814" y="3898673"/>
            <a:ext cx="1641475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p(x|θ)</a:t>
            </a:r>
            <a:endParaRPr/>
          </a:p>
        </p:txBody>
      </p:sp>
      <p:sp>
        <p:nvSpPr>
          <p:cNvPr id="431" name="Google Shape;431;p13"/>
          <p:cNvSpPr txBox="1"/>
          <p:nvPr/>
        </p:nvSpPr>
        <p:spPr>
          <a:xfrm>
            <a:off x="4655815" y="5201287"/>
            <a:ext cx="1641475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θ = (f,k)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4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/>
              <a:t>Order parameters: Shannon entropy</a:t>
            </a:r>
            <a:endParaRPr sz="5000"/>
          </a:p>
        </p:txBody>
      </p:sp>
      <p:sp>
        <p:nvSpPr>
          <p:cNvPr id="438" name="Google Shape;438;p14"/>
          <p:cNvSpPr txBox="1">
            <a:spLocks noGrp="1"/>
          </p:cNvSpPr>
          <p:nvPr>
            <p:ph type="body" idx="1"/>
          </p:nvPr>
        </p:nvSpPr>
        <p:spPr>
          <a:xfrm>
            <a:off x="444500" y="1625385"/>
            <a:ext cx="7365222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 dirty="0" err="1"/>
              <a:t>Use</a:t>
            </a:r>
            <a:r>
              <a:rPr lang="nl-NL" sz="3200" dirty="0"/>
              <a:t> </a:t>
            </a:r>
            <a:r>
              <a:rPr lang="nl-NL" sz="3200" b="1" dirty="0"/>
              <a:t>p(</a:t>
            </a:r>
            <a:r>
              <a:rPr lang="nl-NL" sz="3200" b="1" dirty="0" err="1"/>
              <a:t>x|θ</a:t>
            </a:r>
            <a:r>
              <a:rPr lang="nl-NL" sz="3200" b="1" dirty="0"/>
              <a:t>)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calculate</a:t>
            </a:r>
            <a:r>
              <a:rPr lang="nl-NL" sz="3200" dirty="0"/>
              <a:t> </a:t>
            </a:r>
            <a:r>
              <a:rPr lang="nl-NL" sz="3200" b="1" dirty="0"/>
              <a:t>Shannon </a:t>
            </a:r>
            <a:r>
              <a:rPr lang="nl-NL" sz="3200" b="1" dirty="0" err="1"/>
              <a:t>entropy</a:t>
            </a:r>
            <a:endParaRPr sz="3200" b="1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</a:pPr>
            <a:r>
              <a:rPr lang="nl-NL" sz="3200" dirty="0"/>
              <a:t>Traditional </a:t>
            </a:r>
            <a:r>
              <a:rPr lang="nl-NL" sz="3200" b="1" dirty="0"/>
              <a:t>order parameter</a:t>
            </a:r>
            <a:endParaRPr dirty="0"/>
          </a:p>
          <a:p>
            <a:pPr marL="22860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endParaRPr sz="3200" dirty="0"/>
          </a:p>
          <a:p>
            <a:pPr marL="22860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endParaRPr sz="3200" dirty="0"/>
          </a:p>
        </p:txBody>
      </p:sp>
      <p:sp>
        <p:nvSpPr>
          <p:cNvPr id="439" name="Google Shape;439;p14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12</a:t>
            </a:fld>
            <a:endParaRPr/>
          </a:p>
        </p:txBody>
      </p:sp>
      <p:pic>
        <p:nvPicPr>
          <p:cNvPr id="440" name="Google Shape;440;p14" descr="Afbeelding met object&#10;&#10;Automatisch gegenereerde beschrijv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4805" y="2344985"/>
            <a:ext cx="5724525" cy="1084015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14"/>
          <p:cNvSpPr txBox="1"/>
          <p:nvPr/>
        </p:nvSpPr>
        <p:spPr>
          <a:xfrm>
            <a:off x="7336125" y="1757644"/>
            <a:ext cx="7365222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lang="nl-NL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Shannon entropy</a:t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14"/>
          <p:cNvSpPr txBox="1"/>
          <p:nvPr/>
        </p:nvSpPr>
        <p:spPr>
          <a:xfrm>
            <a:off x="1571899" y="3582473"/>
            <a:ext cx="1091578" cy="554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lang="nl-NL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Low</a:t>
            </a:r>
            <a:endParaRPr/>
          </a:p>
          <a:p>
            <a:pPr marL="228600" marR="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3" name="Google Shape;443;p14"/>
          <p:cNvGrpSpPr/>
          <p:nvPr/>
        </p:nvGrpSpPr>
        <p:grpSpPr>
          <a:xfrm>
            <a:off x="78846" y="4136555"/>
            <a:ext cx="11332493" cy="2641322"/>
            <a:chOff x="184792" y="4239050"/>
            <a:chExt cx="11259856" cy="2624392"/>
          </a:xfrm>
        </p:grpSpPr>
        <p:pic>
          <p:nvPicPr>
            <p:cNvPr id="444" name="Google Shape;444;p1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84793" y="4239050"/>
              <a:ext cx="11259855" cy="25620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5" name="Google Shape;445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84792" y="4379894"/>
              <a:ext cx="3655631" cy="2465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6" name="Google Shape;446;p1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834203" y="4392858"/>
              <a:ext cx="3690125" cy="24705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7" name="Google Shape;447;p1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7550236" y="4410592"/>
              <a:ext cx="3894410" cy="243511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8" name="Google Shape;448;p14"/>
          <p:cNvSpPr txBox="1"/>
          <p:nvPr/>
        </p:nvSpPr>
        <p:spPr>
          <a:xfrm>
            <a:off x="5225550" y="3582474"/>
            <a:ext cx="1550678" cy="554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lang="nl-NL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Middle</a:t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8929517" y="3583352"/>
            <a:ext cx="1550678" cy="554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lang="nl-NL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High</a:t>
            </a:r>
            <a:endParaRPr/>
          </a:p>
          <a:p>
            <a:pPr marL="228600" marR="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5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401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 dirty="0"/>
              <a:t>Order parameters: Fisher information</a:t>
            </a:r>
            <a:endParaRPr dirty="0"/>
          </a:p>
        </p:txBody>
      </p:sp>
      <p:sp>
        <p:nvSpPr>
          <p:cNvPr id="456" name="Google Shape;456;p15"/>
          <p:cNvSpPr txBox="1">
            <a:spLocks noGrp="1"/>
          </p:cNvSpPr>
          <p:nvPr>
            <p:ph type="body" idx="1"/>
          </p:nvPr>
        </p:nvSpPr>
        <p:spPr>
          <a:xfrm>
            <a:off x="444500" y="2194261"/>
            <a:ext cx="7365300" cy="40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 b="1" dirty="0"/>
              <a:t>Fisher information</a:t>
            </a:r>
            <a:r>
              <a:rPr lang="nl-NL" sz="3200" dirty="0"/>
              <a:t>: </a:t>
            </a:r>
            <a:r>
              <a:rPr lang="nl-NL" sz="3200" dirty="0" err="1"/>
              <a:t>measure</a:t>
            </a:r>
            <a:r>
              <a:rPr lang="nl-NL" sz="3200" dirty="0"/>
              <a:t> of change in </a:t>
            </a:r>
            <a:r>
              <a:rPr lang="nl-NL" sz="3200" dirty="0" err="1"/>
              <a:t>distribution</a:t>
            </a:r>
            <a:r>
              <a:rPr lang="nl-NL" sz="3200" dirty="0"/>
              <a:t> 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 dirty="0" err="1"/>
              <a:t>Not</a:t>
            </a:r>
            <a:r>
              <a:rPr lang="nl-NL" sz="3200" dirty="0"/>
              <a:t> a traditional </a:t>
            </a:r>
            <a:r>
              <a:rPr lang="nl-NL" sz="3200" b="1" dirty="0"/>
              <a:t>order parameter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 dirty="0" err="1"/>
              <a:t>Used</a:t>
            </a:r>
            <a:r>
              <a:rPr lang="nl-NL" sz="3200" dirty="0"/>
              <a:t> </a:t>
            </a:r>
            <a:r>
              <a:rPr lang="nl-NL" sz="3200" dirty="0" err="1"/>
              <a:t>for</a:t>
            </a:r>
            <a:r>
              <a:rPr lang="nl-NL" sz="3200" dirty="0"/>
              <a:t> </a:t>
            </a:r>
            <a:r>
              <a:rPr lang="nl-NL" sz="3200" dirty="0" err="1"/>
              <a:t>early-warning</a:t>
            </a:r>
            <a:endParaRPr lang="nl-NL" sz="3200" dirty="0"/>
          </a:p>
          <a:p>
            <a:pPr marL="22860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endParaRPr sz="3200" dirty="0"/>
          </a:p>
        </p:txBody>
      </p:sp>
      <p:sp>
        <p:nvSpPr>
          <p:cNvPr id="457" name="Google Shape;457;p15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13</a:t>
            </a:fld>
            <a:endParaRPr/>
          </a:p>
        </p:txBody>
      </p:sp>
      <p:pic>
        <p:nvPicPr>
          <p:cNvPr id="459" name="Google Shape;45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652" y="4667818"/>
            <a:ext cx="11620695" cy="980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5c7f7a5091_0_27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000" cy="535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Initial conditions</a:t>
            </a:r>
            <a:endParaRPr/>
          </a:p>
        </p:txBody>
      </p:sp>
      <p:sp>
        <p:nvSpPr>
          <p:cNvPr id="466" name="Google Shape;466;g5c7f7a5091_0_27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5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NL"/>
              <a:t>14</a:t>
            </a:fld>
            <a:endParaRPr/>
          </a:p>
        </p:txBody>
      </p:sp>
      <p:sp>
        <p:nvSpPr>
          <p:cNvPr id="11" name="Google Shape;484;g5c7f7a5091_0_19">
            <a:extLst>
              <a:ext uri="{FF2B5EF4-FFF2-40B4-BE49-F238E27FC236}">
                <a16:creationId xmlns:a16="http://schemas.microsoft.com/office/drawing/2014/main" id="{B2AB99AD-4077-47E0-987A-68FFDE0E98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14255" y="4325868"/>
            <a:ext cx="5111507" cy="241371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400"/>
              </a:spcAft>
            </a:pPr>
            <a:r>
              <a:rPr lang="nl-NL" sz="2400" b="1" dirty="0"/>
              <a:t>250 x 250 </a:t>
            </a:r>
            <a:r>
              <a:rPr lang="nl-NL" sz="2400" dirty="0"/>
              <a:t>discrete </a:t>
            </a:r>
            <a:r>
              <a:rPr lang="nl-NL" sz="2400" dirty="0" err="1"/>
              <a:t>grid</a:t>
            </a:r>
            <a:endParaRPr lang="nl-NL" sz="2400" dirty="0"/>
          </a:p>
          <a:p>
            <a:pPr marL="285750" indent="-285750">
              <a:spcAft>
                <a:spcPts val="400"/>
              </a:spcAft>
            </a:pPr>
            <a:r>
              <a:rPr lang="nl-NL" sz="2400" b="1" dirty="0"/>
              <a:t>U = 1, V = 0</a:t>
            </a:r>
          </a:p>
          <a:p>
            <a:pPr marL="285750" indent="-285750">
              <a:spcAft>
                <a:spcPts val="400"/>
              </a:spcAft>
            </a:pPr>
            <a:r>
              <a:rPr lang="nl-NL" sz="2400" dirty="0"/>
              <a:t>25 x 25 square: </a:t>
            </a:r>
            <a:r>
              <a:rPr lang="nl-NL" sz="2400" b="1" dirty="0"/>
              <a:t>U = 0.5, V = 0.25</a:t>
            </a:r>
          </a:p>
          <a:p>
            <a:pPr marL="285750" indent="-285750">
              <a:spcAft>
                <a:spcPts val="400"/>
              </a:spcAft>
            </a:pPr>
            <a:r>
              <a:rPr lang="nl-NL" sz="2400" dirty="0" err="1"/>
              <a:t>Added</a:t>
            </a:r>
            <a:r>
              <a:rPr lang="nl-NL" sz="2400" dirty="0"/>
              <a:t> </a:t>
            </a:r>
            <a:r>
              <a:rPr lang="nl-NL" sz="2400" dirty="0" err="1"/>
              <a:t>Gaussian</a:t>
            </a:r>
            <a:r>
              <a:rPr lang="nl-NL" sz="2400" dirty="0"/>
              <a:t> </a:t>
            </a:r>
            <a:r>
              <a:rPr lang="nl-NL" sz="2400" dirty="0" err="1"/>
              <a:t>noise</a:t>
            </a:r>
            <a:r>
              <a:rPr lang="nl-NL" sz="2400" dirty="0"/>
              <a:t> </a:t>
            </a:r>
            <a:r>
              <a:rPr lang="el-GR" sz="2400" b="1" dirty="0"/>
              <a:t>μ</a:t>
            </a:r>
            <a:r>
              <a:rPr lang="nl-NL" sz="2400" b="1" dirty="0"/>
              <a:t> = 0,05</a:t>
            </a:r>
          </a:p>
          <a:p>
            <a:pPr marL="285750" indent="-285750">
              <a:spcAft>
                <a:spcPts val="400"/>
              </a:spcAft>
            </a:pPr>
            <a:endParaRPr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74DC38EE-9429-4B01-9AEA-BC14FA832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7356" y="711999"/>
            <a:ext cx="7510144" cy="356320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Google Shape;484;g5c7f7a5091_0_19">
            <a:extLst>
              <a:ext uri="{FF2B5EF4-FFF2-40B4-BE49-F238E27FC236}">
                <a16:creationId xmlns:a16="http://schemas.microsoft.com/office/drawing/2014/main" id="{67CD5314-F7AC-4841-A916-7AC9C02FCB8C}"/>
              </a:ext>
            </a:extLst>
          </p:cNvPr>
          <p:cNvSpPr txBox="1">
            <a:spLocks/>
          </p:cNvSpPr>
          <p:nvPr/>
        </p:nvSpPr>
        <p:spPr>
          <a:xfrm>
            <a:off x="5809806" y="4444280"/>
            <a:ext cx="5111507" cy="2413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Aft>
                <a:spcPts val="400"/>
              </a:spcAft>
            </a:pPr>
            <a:r>
              <a:rPr lang="nl-NL" sz="2400" b="1" dirty="0"/>
              <a:t>D</a:t>
            </a:r>
            <a:r>
              <a:rPr lang="nl-NL" sz="2400" b="1" baseline="-25000" dirty="0"/>
              <a:t>u</a:t>
            </a:r>
            <a:r>
              <a:rPr lang="nl-NL" sz="2400" b="1" dirty="0"/>
              <a:t> = 0.16  </a:t>
            </a:r>
            <a:r>
              <a:rPr lang="nl-NL" sz="2400" b="1" dirty="0" err="1"/>
              <a:t>D</a:t>
            </a:r>
            <a:r>
              <a:rPr lang="nl-NL" sz="2400" b="1" baseline="-25000" dirty="0" err="1"/>
              <a:t>v</a:t>
            </a:r>
            <a:r>
              <a:rPr lang="nl-NL" sz="2400" b="1" dirty="0"/>
              <a:t> = 0.08</a:t>
            </a:r>
          </a:p>
          <a:p>
            <a:pPr marL="342900" indent="-342900">
              <a:spcAft>
                <a:spcPts val="400"/>
              </a:spcAft>
            </a:pPr>
            <a:r>
              <a:rPr lang="nl-NL" sz="2400" b="1" dirty="0"/>
              <a:t>0.04 &lt; k &lt; 0.07</a:t>
            </a:r>
          </a:p>
          <a:p>
            <a:pPr marL="342900" indent="-342900">
              <a:spcAft>
                <a:spcPts val="400"/>
              </a:spcAft>
            </a:pPr>
            <a:r>
              <a:rPr lang="nl-NL" sz="2400" b="1" dirty="0"/>
              <a:t>0.00 &lt; F &lt; 0.06</a:t>
            </a:r>
            <a:endParaRPr lang="el-GR" sz="2400" b="1" dirty="0"/>
          </a:p>
          <a:p>
            <a:pPr marL="285750" indent="-285750">
              <a:spcAft>
                <a:spcPts val="400"/>
              </a:spcAft>
            </a:pPr>
            <a:endParaRPr lang="el-GR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6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 dirty="0" err="1"/>
              <a:t>Computational</a:t>
            </a:r>
            <a:r>
              <a:rPr lang="nl-NL" sz="5000" dirty="0"/>
              <a:t> </a:t>
            </a:r>
            <a:r>
              <a:rPr lang="nl-NL" sz="5000" dirty="0" err="1"/>
              <a:t>method</a:t>
            </a:r>
            <a:endParaRPr dirty="0"/>
          </a:p>
        </p:txBody>
      </p:sp>
      <p:sp>
        <p:nvSpPr>
          <p:cNvPr id="491" name="Google Shape;491;p16"/>
          <p:cNvSpPr txBox="1">
            <a:spLocks noGrp="1"/>
          </p:cNvSpPr>
          <p:nvPr>
            <p:ph type="body" idx="1"/>
          </p:nvPr>
        </p:nvSpPr>
        <p:spPr>
          <a:xfrm>
            <a:off x="444499" y="1625385"/>
            <a:ext cx="11054573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>
              <a:spcBef>
                <a:spcPts val="0"/>
              </a:spcBef>
              <a:buSzPts val="3200"/>
            </a:pPr>
            <a:r>
              <a:rPr lang="nl-NL" sz="3200" dirty="0"/>
              <a:t>Forward-Time Central-Space (FTCS) </a:t>
            </a:r>
            <a:r>
              <a:rPr lang="nl-NL" sz="3200" dirty="0" err="1"/>
              <a:t>numerical</a:t>
            </a:r>
            <a:r>
              <a:rPr lang="nl-NL" sz="3200" dirty="0"/>
              <a:t> </a:t>
            </a:r>
            <a:r>
              <a:rPr lang="nl-NL" sz="3200" dirty="0" err="1"/>
              <a:t>integration</a:t>
            </a:r>
            <a:r>
              <a:rPr lang="nl-NL" sz="3200" dirty="0"/>
              <a:t> </a:t>
            </a:r>
            <a:r>
              <a:rPr lang="nl-NL" sz="3200" dirty="0" err="1"/>
              <a:t>scheme</a:t>
            </a:r>
            <a:endParaRPr lang="nl-NL" sz="3200" dirty="0"/>
          </a:p>
          <a:p>
            <a:pPr marL="228600" lvl="0" indent="-228600">
              <a:spcBef>
                <a:spcPts val="0"/>
              </a:spcBef>
              <a:buSzPts val="3200"/>
            </a:pPr>
            <a:r>
              <a:rPr lang="nl-NL" sz="3200" b="1" dirty="0"/>
              <a:t>dx = </a:t>
            </a:r>
            <a:r>
              <a:rPr lang="nl-NL" sz="3200" b="1" dirty="0" err="1"/>
              <a:t>dy</a:t>
            </a:r>
            <a:r>
              <a:rPr lang="nl-NL" sz="3200" b="1" dirty="0"/>
              <a:t> = </a:t>
            </a:r>
            <a:r>
              <a:rPr lang="nl-NL" sz="3200" b="1" dirty="0" err="1"/>
              <a:t>dt</a:t>
            </a:r>
            <a:r>
              <a:rPr lang="nl-NL" sz="3200" b="1" dirty="0"/>
              <a:t> = 1.0</a:t>
            </a:r>
          </a:p>
          <a:p>
            <a:pPr marL="228600" lvl="0" indent="-228600">
              <a:spcBef>
                <a:spcPts val="0"/>
              </a:spcBef>
              <a:buSzPts val="3200"/>
            </a:pPr>
            <a:r>
              <a:rPr lang="nl-NL" sz="3200" b="1" dirty="0"/>
              <a:t>20 000 </a:t>
            </a:r>
            <a:r>
              <a:rPr lang="nl-NL" sz="3200" dirty="0"/>
              <a:t>time steps</a:t>
            </a:r>
          </a:p>
          <a:p>
            <a:pPr marL="228600" lvl="0" indent="-228600">
              <a:spcBef>
                <a:spcPts val="0"/>
              </a:spcBef>
              <a:buSzPts val="3200"/>
            </a:pPr>
            <a:endParaRPr lang="nl-NL" sz="3200" dirty="0"/>
          </a:p>
          <a:p>
            <a:pPr marL="228600" lvl="0" indent="-228600">
              <a:spcBef>
                <a:spcPts val="0"/>
              </a:spcBef>
              <a:buSzPts val="3200"/>
            </a:pPr>
            <a:r>
              <a:rPr lang="nl-NL" sz="3200" dirty="0"/>
              <a:t>PDF </a:t>
            </a:r>
            <a:r>
              <a:rPr lang="nl-NL" sz="3200" dirty="0" err="1"/>
              <a:t>estimation</a:t>
            </a:r>
            <a:r>
              <a:rPr lang="nl-NL" sz="3200" dirty="0"/>
              <a:t>: </a:t>
            </a:r>
            <a:r>
              <a:rPr lang="nl-NL" sz="3200" b="1" i="1" dirty="0" err="1"/>
              <a:t>scipy.stats.gaussian_kde</a:t>
            </a:r>
            <a:endParaRPr lang="nl-NL" sz="3200" b="1" i="1" dirty="0"/>
          </a:p>
          <a:p>
            <a:pPr marL="228600" lvl="0" indent="-228600">
              <a:spcBef>
                <a:spcPts val="0"/>
              </a:spcBef>
              <a:buSzPts val="3200"/>
            </a:pPr>
            <a:endParaRPr lang="nl-NL" sz="3200" b="1" dirty="0"/>
          </a:p>
          <a:p>
            <a:pPr marL="228600" lvl="0" indent="-228600">
              <a:spcBef>
                <a:spcPts val="0"/>
              </a:spcBef>
              <a:buSzPts val="3200"/>
            </a:pPr>
            <a:r>
              <a:rPr lang="nl-NL" sz="3200" dirty="0" err="1"/>
              <a:t>Entropy</a:t>
            </a:r>
            <a:r>
              <a:rPr lang="nl-NL" sz="3200" dirty="0"/>
              <a:t> &amp; Fisher information: </a:t>
            </a:r>
            <a:r>
              <a:rPr lang="nl-NL" sz="3200" b="1" i="1" dirty="0" err="1"/>
              <a:t>scipy.integrate.quad</a:t>
            </a:r>
            <a:endParaRPr sz="3200" b="1" dirty="0"/>
          </a:p>
        </p:txBody>
      </p:sp>
      <p:sp>
        <p:nvSpPr>
          <p:cNvPr id="492" name="Google Shape;492;p16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15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7"/>
          <p:cNvSpPr txBox="1">
            <a:spLocks noGrp="1"/>
          </p:cNvSpPr>
          <p:nvPr>
            <p:ph type="ctrTitle"/>
          </p:nvPr>
        </p:nvSpPr>
        <p:spPr>
          <a:xfrm>
            <a:off x="5217242" y="2807208"/>
            <a:ext cx="4945598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</a:pPr>
            <a:r>
              <a:rPr lang="nl-NL"/>
              <a:t>Results</a:t>
            </a:r>
            <a:endParaRPr/>
          </a:p>
        </p:txBody>
      </p:sp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5c7f7a5091_0_19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000" cy="535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000" dirty="0"/>
              <a:t>Model </a:t>
            </a:r>
            <a:r>
              <a:rPr lang="nl-NL" sz="4000" dirty="0" err="1"/>
              <a:t>phase</a:t>
            </a:r>
            <a:r>
              <a:rPr lang="nl-NL" sz="4000" dirty="0"/>
              <a:t> map: </a:t>
            </a:r>
            <a:r>
              <a:rPr lang="nl-NL" sz="4000" dirty="0" err="1"/>
              <a:t>entropy</a:t>
            </a:r>
            <a:endParaRPr sz="4000" dirty="0"/>
          </a:p>
        </p:txBody>
      </p:sp>
      <p:sp>
        <p:nvSpPr>
          <p:cNvPr id="483" name="Google Shape;483;g5c7f7a5091_0_19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5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NL"/>
              <a:t>17</a:t>
            </a:fld>
            <a:endParaRPr/>
          </a:p>
        </p:txBody>
      </p:sp>
      <p:sp>
        <p:nvSpPr>
          <p:cNvPr id="484" name="Google Shape;484;g5c7f7a5091_0_19"/>
          <p:cNvSpPr txBox="1">
            <a:spLocks noGrp="1"/>
          </p:cNvSpPr>
          <p:nvPr>
            <p:ph type="body" idx="1"/>
          </p:nvPr>
        </p:nvSpPr>
        <p:spPr>
          <a:xfrm>
            <a:off x="444500" y="1625385"/>
            <a:ext cx="6718200" cy="409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Aft>
                <a:spcPts val="400"/>
              </a:spcAft>
            </a:pPr>
            <a:r>
              <a:rPr lang="nl-NL" sz="3200" dirty="0"/>
              <a:t>High </a:t>
            </a:r>
            <a:r>
              <a:rPr lang="nl-NL" sz="3200" dirty="0" err="1"/>
              <a:t>entropy</a:t>
            </a:r>
            <a:r>
              <a:rPr lang="nl-NL" sz="3200" dirty="0"/>
              <a:t> -&gt; large </a:t>
            </a:r>
            <a:r>
              <a:rPr lang="nl-NL" sz="3200" dirty="0" err="1"/>
              <a:t>uncertainty</a:t>
            </a:r>
            <a:r>
              <a:rPr lang="nl-NL" sz="3200" dirty="0"/>
              <a:t> in </a:t>
            </a:r>
            <a:r>
              <a:rPr lang="nl-NL" sz="3200" dirty="0" err="1"/>
              <a:t>blob</a:t>
            </a:r>
            <a:r>
              <a:rPr lang="nl-NL" sz="3200" dirty="0"/>
              <a:t> </a:t>
            </a:r>
            <a:r>
              <a:rPr lang="nl-NL" sz="3200" dirty="0" err="1"/>
              <a:t>size</a:t>
            </a:r>
            <a:endParaRPr lang="nl-NL" sz="3200" dirty="0"/>
          </a:p>
          <a:p>
            <a:pPr indent="-457200">
              <a:spcAft>
                <a:spcPts val="400"/>
              </a:spcAft>
            </a:pPr>
            <a:r>
              <a:rPr lang="nl-NL" sz="3200" dirty="0"/>
              <a:t>Low </a:t>
            </a:r>
            <a:r>
              <a:rPr lang="nl-NL" sz="3200" dirty="0" err="1"/>
              <a:t>entropy</a:t>
            </a:r>
            <a:r>
              <a:rPr lang="nl-NL" sz="3200" dirty="0"/>
              <a:t> -&gt; </a:t>
            </a:r>
            <a:r>
              <a:rPr lang="nl-NL" sz="3200" dirty="0" err="1"/>
              <a:t>near</a:t>
            </a:r>
            <a:r>
              <a:rPr lang="nl-NL" sz="3200" dirty="0"/>
              <a:t> </a:t>
            </a:r>
            <a:r>
              <a:rPr lang="nl-NL" sz="3200" dirty="0" err="1"/>
              <a:t>identical</a:t>
            </a:r>
            <a:r>
              <a:rPr lang="nl-NL" sz="3200" dirty="0"/>
              <a:t> </a:t>
            </a:r>
            <a:r>
              <a:rPr lang="nl-NL" sz="3200" dirty="0" err="1"/>
              <a:t>blob</a:t>
            </a:r>
            <a:r>
              <a:rPr lang="nl-NL" sz="3200" dirty="0"/>
              <a:t> </a:t>
            </a:r>
            <a:r>
              <a:rPr lang="nl-NL" sz="3200" dirty="0" err="1"/>
              <a:t>sizes</a:t>
            </a:r>
            <a:endParaRPr lang="nl-NL" sz="3200" dirty="0"/>
          </a:p>
          <a:p>
            <a:pPr indent="-457200">
              <a:spcAft>
                <a:spcPts val="400"/>
              </a:spcAft>
            </a:pPr>
            <a:endParaRPr lang="nl-NL" sz="3200" dirty="0"/>
          </a:p>
          <a:p>
            <a:pPr indent="-457200">
              <a:spcAft>
                <a:spcPts val="400"/>
              </a:spcAft>
            </a:pPr>
            <a:r>
              <a:rPr lang="nl-NL" sz="3200" dirty="0" err="1"/>
              <a:t>Fails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capture</a:t>
            </a:r>
            <a:r>
              <a:rPr lang="nl-NL" sz="3200" dirty="0"/>
              <a:t> </a:t>
            </a:r>
            <a:r>
              <a:rPr lang="nl-NL" sz="3200" dirty="0" err="1"/>
              <a:t>transitions</a:t>
            </a:r>
            <a:r>
              <a:rPr lang="nl-NL" sz="3200" dirty="0"/>
              <a:t> </a:t>
            </a:r>
            <a:r>
              <a:rPr lang="nl-NL" sz="3200" dirty="0" err="1"/>
              <a:t>when</a:t>
            </a:r>
            <a:r>
              <a:rPr lang="nl-NL" sz="3200" dirty="0"/>
              <a:t> </a:t>
            </a:r>
            <a:r>
              <a:rPr lang="nl-NL" sz="3200" dirty="0" err="1"/>
              <a:t>blob</a:t>
            </a:r>
            <a:r>
              <a:rPr lang="nl-NL" sz="3200" dirty="0"/>
              <a:t> </a:t>
            </a:r>
            <a:r>
              <a:rPr lang="nl-NL" sz="3200" dirty="0" err="1"/>
              <a:t>size</a:t>
            </a:r>
            <a:r>
              <a:rPr lang="nl-NL" sz="3200" dirty="0"/>
              <a:t> </a:t>
            </a:r>
            <a:r>
              <a:rPr lang="nl-NL" sz="3200" dirty="0" err="1"/>
              <a:t>distribution</a:t>
            </a:r>
            <a:r>
              <a:rPr lang="nl-NL" sz="3200" dirty="0"/>
              <a:t> is constant</a:t>
            </a:r>
            <a:endParaRPr sz="32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6656719-23DB-4211-B6A3-5D5EBEA9C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474" y="1294566"/>
            <a:ext cx="3872026" cy="502050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C37D86-7F7F-40EE-BC9C-6C4C4B131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784790"/>
          </a:xfrm>
        </p:spPr>
        <p:txBody>
          <a:bodyPr/>
          <a:lstStyle/>
          <a:p>
            <a:r>
              <a:rPr lang="en-US" sz="5000" dirty="0"/>
              <a:t>Transition 1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F00168A5-8E6E-4B40-A62B-E20A03815D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18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3945A59-1C7B-4E77-9F76-0F3DCA5A83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From (k=0.0614, F=0.0271) top right</a:t>
            </a:r>
          </a:p>
          <a:p>
            <a:r>
              <a:rPr lang="en-US" sz="2400" dirty="0"/>
              <a:t>To (k=0.0586, F=0.0238) bottom left</a:t>
            </a:r>
          </a:p>
          <a:p>
            <a:endParaRPr lang="en-US" sz="2400" dirty="0"/>
          </a:p>
          <a:p>
            <a:r>
              <a:rPr lang="en-US" sz="2400" dirty="0"/>
              <a:t>Path from stable to chaotic spots</a:t>
            </a:r>
          </a:p>
        </p:txBody>
      </p:sp>
      <p:pic>
        <p:nvPicPr>
          <p:cNvPr id="6" name="Afbeelding 5" descr="Afbeelding met elektronica, scherm, monitor&#10;&#10;Automatisch gegenereerde beschrijving">
            <a:extLst>
              <a:ext uri="{FF2B5EF4-FFF2-40B4-BE49-F238E27FC236}">
                <a16:creationId xmlns:a16="http://schemas.microsoft.com/office/drawing/2014/main" id="{B8F80DD8-90B0-4098-B0FF-00AE39DA8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220" y="1312185"/>
            <a:ext cx="4748380" cy="476916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0501530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E5498D-75C0-4964-8604-6A1D18CE6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4215540B-D471-41AD-BB4C-C99F6D0BFC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19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85EC006-5BFA-464B-9A82-BC7F029E05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traj1">
            <a:hlinkClick r:id="" action="ppaction://media"/>
            <a:extLst>
              <a:ext uri="{FF2B5EF4-FFF2-40B4-BE49-F238E27FC236}">
                <a16:creationId xmlns:a16="http://schemas.microsoft.com/office/drawing/2014/main" id="{F9889123-A1DD-4542-A3D2-D2687C15D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0288" y="871134"/>
            <a:ext cx="8522563" cy="560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336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/>
              <a:t>Contents</a:t>
            </a:r>
            <a:endParaRPr/>
          </a:p>
        </p:txBody>
      </p:sp>
      <p:sp>
        <p:nvSpPr>
          <p:cNvPr id="309" name="Google Shape;309;p2"/>
          <p:cNvSpPr txBox="1">
            <a:spLocks noGrp="1"/>
          </p:cNvSpPr>
          <p:nvPr>
            <p:ph type="body" idx="1"/>
          </p:nvPr>
        </p:nvSpPr>
        <p:spPr>
          <a:xfrm>
            <a:off x="444500" y="1625385"/>
            <a:ext cx="6718300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2600" dirty="0" err="1"/>
              <a:t>Introduction</a:t>
            </a:r>
            <a:r>
              <a:rPr lang="nl-NL" sz="2600" dirty="0"/>
              <a:t>:</a:t>
            </a:r>
            <a:endParaRPr sz="2600" dirty="0"/>
          </a:p>
          <a:p>
            <a:pPr marL="68580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Char char="•"/>
            </a:pPr>
            <a:r>
              <a:rPr lang="nl-NL" sz="2600" dirty="0"/>
              <a:t>Gray-Scott model</a:t>
            </a:r>
            <a:endParaRPr sz="2600" dirty="0"/>
          </a:p>
          <a:p>
            <a:pPr marL="68580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Char char="•"/>
            </a:pPr>
            <a:r>
              <a:rPr lang="nl-NL" sz="2600" dirty="0" err="1"/>
              <a:t>Phase</a:t>
            </a:r>
            <a:r>
              <a:rPr lang="nl-NL" sz="2600" dirty="0"/>
              <a:t> </a:t>
            </a:r>
            <a:r>
              <a:rPr lang="nl-NL" sz="2600" dirty="0" err="1"/>
              <a:t>transitions</a:t>
            </a:r>
            <a:endParaRPr lang="nl-NL" sz="2600" dirty="0"/>
          </a:p>
          <a:p>
            <a:pPr marL="68580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Char char="•"/>
            </a:pPr>
            <a:r>
              <a:rPr lang="nl-NL" sz="2600" b="1" dirty="0"/>
              <a:t>Goal</a:t>
            </a:r>
            <a:r>
              <a:rPr lang="nl-NL" sz="2600" dirty="0"/>
              <a:t>: </a:t>
            </a:r>
            <a:r>
              <a:rPr lang="nl-NL" sz="2600" dirty="0" err="1"/>
              <a:t>early-warning</a:t>
            </a:r>
            <a:endParaRPr sz="26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</a:pPr>
            <a:r>
              <a:rPr lang="nl-NL" sz="2600" dirty="0"/>
              <a:t>Method:</a:t>
            </a:r>
            <a:endParaRPr sz="2600" dirty="0"/>
          </a:p>
          <a:p>
            <a:pPr marL="68580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Char char="•"/>
            </a:pPr>
            <a:r>
              <a:rPr lang="nl-NL" sz="2600" dirty="0"/>
              <a:t>Image processing</a:t>
            </a:r>
            <a:endParaRPr sz="2600" dirty="0"/>
          </a:p>
          <a:p>
            <a:pPr marL="68580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Char char="•"/>
            </a:pPr>
            <a:r>
              <a:rPr lang="nl-NL" sz="2600" dirty="0"/>
              <a:t>Order parameters</a:t>
            </a:r>
            <a:endParaRPr sz="26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</a:pPr>
            <a:r>
              <a:rPr lang="nl-NL" sz="2600" dirty="0" err="1"/>
              <a:t>Results</a:t>
            </a:r>
            <a:r>
              <a:rPr lang="nl-NL" sz="2600" dirty="0"/>
              <a:t> + Analysis</a:t>
            </a:r>
            <a:endParaRPr sz="26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</a:pPr>
            <a:r>
              <a:rPr lang="nl-NL" sz="2600" dirty="0" err="1"/>
              <a:t>Conclusion</a:t>
            </a:r>
            <a:endParaRPr sz="2600" dirty="0"/>
          </a:p>
        </p:txBody>
      </p:sp>
      <p:sp>
        <p:nvSpPr>
          <p:cNvPr id="310" name="Google Shape;310;p2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2</a:t>
            </a:fld>
            <a:endParaRPr/>
          </a:p>
        </p:txBody>
      </p:sp>
      <p:pic>
        <p:nvPicPr>
          <p:cNvPr id="311" name="Google Shape;311;p2" descr="Afbeeldingsresultaat voor checkbox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0572" y="3274104"/>
            <a:ext cx="3040971" cy="3040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5c7d40150f_0_0"/>
          <p:cNvSpPr txBox="1"/>
          <p:nvPr/>
        </p:nvSpPr>
        <p:spPr>
          <a:xfrm>
            <a:off x="438125" y="214328"/>
            <a:ext cx="62772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000" dirty="0">
                <a:solidFill>
                  <a:srgbClr val="FFFFFF"/>
                </a:solidFill>
              </a:rPr>
              <a:t>Distribution </a:t>
            </a:r>
            <a:r>
              <a:rPr lang="nl-NL" sz="4000" dirty="0" err="1">
                <a:solidFill>
                  <a:srgbClr val="FFFFFF"/>
                </a:solidFill>
              </a:rPr>
              <a:t>while</a:t>
            </a:r>
            <a:r>
              <a:rPr lang="nl-NL" sz="4000" dirty="0">
                <a:solidFill>
                  <a:srgbClr val="FFFFFF"/>
                </a:solidFill>
              </a:rPr>
              <a:t> </a:t>
            </a:r>
            <a:r>
              <a:rPr lang="nl-NL" sz="4000" dirty="0" err="1">
                <a:solidFill>
                  <a:srgbClr val="FFFFFF"/>
                </a:solidFill>
              </a:rPr>
              <a:t>changing</a:t>
            </a:r>
            <a:r>
              <a:rPr lang="nl-NL" sz="4000" dirty="0">
                <a:solidFill>
                  <a:srgbClr val="FFFFFF"/>
                </a:solidFill>
              </a:rPr>
              <a:t> parameters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506" name="Google Shape;506;g5c7d40150f_0_0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5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NL"/>
              <a:t>20</a:t>
            </a:fld>
            <a:endParaRPr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6D0C959-C35D-46DA-9A91-2179B6E5DA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325" y="1661708"/>
            <a:ext cx="4068135" cy="4225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500;p39">
            <a:extLst>
              <a:ext uri="{FF2B5EF4-FFF2-40B4-BE49-F238E27FC236}">
                <a16:creationId xmlns:a16="http://schemas.microsoft.com/office/drawing/2014/main" id="{BCB76286-E489-4EB9-AFA4-094BBAE9370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5897" y="2392835"/>
            <a:ext cx="5336242" cy="3103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2112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D924CE-101F-44BD-BDE1-D76E5D8DC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Fisher Information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37E2ADB3-7D1A-46B8-B345-911B2B6231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21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5484C5F-7D77-472B-B30C-1B5C5E14E0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50144"/>
            <a:ext cx="6718300" cy="4093243"/>
          </a:xfrm>
        </p:spPr>
        <p:txBody>
          <a:bodyPr/>
          <a:lstStyle/>
          <a:p>
            <a:r>
              <a:rPr lang="en-US" sz="3200" dirty="0"/>
              <a:t>Captures a broader range of changes to the system</a:t>
            </a:r>
          </a:p>
          <a:p>
            <a:endParaRPr lang="en-US" sz="3200" dirty="0"/>
          </a:p>
          <a:p>
            <a:r>
              <a:rPr lang="en-US" sz="3200" dirty="0"/>
              <a:t>Early warning for transition to </a:t>
            </a:r>
            <a:r>
              <a:rPr lang="en-US" sz="3200" dirty="0" err="1"/>
              <a:t>spatio</a:t>
            </a:r>
            <a:r>
              <a:rPr lang="en-US" sz="3200" dirty="0"/>
              <a:t>-temporal chaos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3AECD87-F404-4C8A-8C07-6181506B3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781" y="1428668"/>
            <a:ext cx="4597392" cy="453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7177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A8A39A-D890-4796-AB6C-0D189CB8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855" y="360834"/>
            <a:ext cx="11214100" cy="535531"/>
          </a:xfrm>
        </p:spPr>
        <p:txBody>
          <a:bodyPr/>
          <a:lstStyle/>
          <a:p>
            <a:r>
              <a:rPr lang="en-US" dirty="0"/>
              <a:t>Entropy vs. Fisher information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CCCC6EF1-C3B8-4DC3-B79E-8A1674BE49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22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21A601E-D5C2-4616-855C-4F70D9F87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4695151"/>
            <a:ext cx="3121002" cy="1409620"/>
          </a:xfrm>
        </p:spPr>
        <p:txBody>
          <a:bodyPr/>
          <a:lstStyle/>
          <a:p>
            <a:pPr marL="127000" indent="0">
              <a:buNone/>
            </a:pPr>
            <a:r>
              <a:rPr lang="en-US" sz="2000" dirty="0"/>
              <a:t>Self-replicating spots</a:t>
            </a:r>
          </a:p>
          <a:p>
            <a:r>
              <a:rPr lang="en-US" sz="2000" dirty="0"/>
              <a:t>Entropy: low</a:t>
            </a:r>
          </a:p>
          <a:p>
            <a:r>
              <a:rPr lang="en-US" sz="2000" dirty="0"/>
              <a:t>F.I.	      : low</a:t>
            </a:r>
          </a:p>
          <a:p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1798D1B-FAC9-45A7-AABA-F13E1AAEC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79" y="1139372"/>
            <a:ext cx="3492213" cy="331277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10FDED53-77C9-4054-99DA-F44408F7D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798" y="1139372"/>
            <a:ext cx="3492214" cy="331277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E8DBE627-FADD-4583-A8BC-1686D3CC1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6386" y="1140442"/>
            <a:ext cx="3492214" cy="33127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B9F93D56-636E-42AC-935A-D87B21B8F0F2}"/>
              </a:ext>
            </a:extLst>
          </p:cNvPr>
          <p:cNvSpPr txBox="1">
            <a:spLocks/>
          </p:cNvSpPr>
          <p:nvPr/>
        </p:nvSpPr>
        <p:spPr>
          <a:xfrm>
            <a:off x="4241798" y="4700987"/>
            <a:ext cx="3121002" cy="140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>
              <a:buFont typeface="Arial"/>
              <a:buNone/>
            </a:pPr>
            <a:r>
              <a:rPr lang="en-US" sz="2000" dirty="0"/>
              <a:t>Gap formation</a:t>
            </a:r>
          </a:p>
          <a:p>
            <a:r>
              <a:rPr lang="en-US" sz="2000" dirty="0"/>
              <a:t>Entropy: low</a:t>
            </a:r>
          </a:p>
          <a:p>
            <a:r>
              <a:rPr lang="en-US" sz="2000" dirty="0"/>
              <a:t>F.I.	      : high</a:t>
            </a:r>
          </a:p>
          <a:p>
            <a:endParaRPr lang="en-US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1FF3A76C-344F-4E3F-BEA1-C368912122EC}"/>
              </a:ext>
            </a:extLst>
          </p:cNvPr>
          <p:cNvSpPr txBox="1">
            <a:spLocks/>
          </p:cNvSpPr>
          <p:nvPr/>
        </p:nvSpPr>
        <p:spPr>
          <a:xfrm>
            <a:off x="8166386" y="4695151"/>
            <a:ext cx="3121002" cy="140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>
              <a:buFont typeface="Arial"/>
              <a:buNone/>
            </a:pPr>
            <a:r>
              <a:rPr lang="en-US" sz="2000" dirty="0"/>
              <a:t>Blob fusing</a:t>
            </a:r>
          </a:p>
          <a:p>
            <a:r>
              <a:rPr lang="en-US" sz="2000" dirty="0"/>
              <a:t>Entropy: high</a:t>
            </a:r>
          </a:p>
          <a:p>
            <a:r>
              <a:rPr lang="en-US" sz="2000" dirty="0"/>
              <a:t>F.I.	      : middle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237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8F093C-CB23-4A97-A1C1-CB31827F6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 2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675B4367-5436-43C8-BFD1-AC90925CC9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23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A4B07C4-8ABF-457C-A565-EE93654E9B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From (k=0.0652, F=0.0395) middle right</a:t>
            </a:r>
          </a:p>
          <a:p>
            <a:r>
              <a:rPr lang="en-US" sz="2400" dirty="0"/>
              <a:t>To (k=0.0632, F=0.0428) top middle</a:t>
            </a:r>
          </a:p>
          <a:p>
            <a:endParaRPr lang="en-US" sz="2400" dirty="0"/>
          </a:p>
          <a:p>
            <a:r>
              <a:rPr lang="en-US" sz="2400" dirty="0"/>
              <a:t>Path from stable spots to variable worms</a:t>
            </a:r>
          </a:p>
        </p:txBody>
      </p:sp>
      <p:pic>
        <p:nvPicPr>
          <p:cNvPr id="5" name="Google Shape;475;g5c7f7a5091_0_10">
            <a:extLst>
              <a:ext uri="{FF2B5EF4-FFF2-40B4-BE49-F238E27FC236}">
                <a16:creationId xmlns:a16="http://schemas.microsoft.com/office/drawing/2014/main" id="{920619A5-E73B-4129-97B5-104D1F083E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825962" y="676828"/>
            <a:ext cx="4549925" cy="504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751C449D-A886-4D0C-8F03-2A49BBBF2548}"/>
              </a:ext>
            </a:extLst>
          </p:cNvPr>
          <p:cNvSpPr/>
          <p:nvPr/>
        </p:nvSpPr>
        <p:spPr>
          <a:xfrm>
            <a:off x="6052924" y="5840367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spcBef>
                <a:spcPts val="1000"/>
              </a:spcBef>
              <a:buSzPts val="1600"/>
            </a:pPr>
            <a:r>
              <a:rPr lang="en-US" dirty="0" err="1">
                <a:solidFill>
                  <a:schemeClr val="bg1"/>
                </a:solidFill>
              </a:rPr>
              <a:t>Omri</a:t>
            </a:r>
            <a:r>
              <a:rPr lang="en-US" dirty="0">
                <a:solidFill>
                  <a:schemeClr val="bg1"/>
                </a:solidFill>
              </a:rPr>
              <a:t> Har-</a:t>
            </a:r>
            <a:r>
              <a:rPr lang="en-US" dirty="0" err="1">
                <a:solidFill>
                  <a:schemeClr val="bg1"/>
                </a:solidFill>
              </a:rPr>
              <a:t>Shemesh</a:t>
            </a:r>
            <a:r>
              <a:rPr lang="en-US" dirty="0">
                <a:solidFill>
                  <a:schemeClr val="bg1"/>
                </a:solidFill>
              </a:rPr>
              <a:t>, Rick </a:t>
            </a:r>
            <a:r>
              <a:rPr lang="en-US" dirty="0" err="1">
                <a:solidFill>
                  <a:schemeClr val="bg1"/>
                </a:solidFill>
              </a:rPr>
              <a:t>Quax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Alfons</a:t>
            </a:r>
            <a:r>
              <a:rPr lang="en-US" dirty="0">
                <a:solidFill>
                  <a:schemeClr val="bg1"/>
                </a:solidFill>
              </a:rPr>
              <a:t> G Hoekstra, and Peter </a:t>
            </a:r>
            <a:r>
              <a:rPr lang="en-US" dirty="0" err="1">
                <a:solidFill>
                  <a:schemeClr val="bg1"/>
                </a:solidFill>
              </a:rPr>
              <a:t>Sloot</a:t>
            </a:r>
            <a:r>
              <a:rPr lang="en-US" dirty="0">
                <a:solidFill>
                  <a:schemeClr val="bg1"/>
                </a:solidFill>
              </a:rPr>
              <a:t>. Information geometric analysis of phase transitions in complex patters: the case of the Gray-Scott reaction-diffusion model. (2016)</a:t>
            </a:r>
          </a:p>
        </p:txBody>
      </p:sp>
    </p:spTree>
    <p:extLst>
      <p:ext uri="{BB962C8B-B14F-4D97-AF65-F5344CB8AC3E}">
        <p14:creationId xmlns:p14="http://schemas.microsoft.com/office/powerpoint/2010/main" val="4140047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48D5E-213B-454B-89E0-641CF05F5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972A8B56-2E2A-4E58-A8FF-EE81A3ACA3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24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E31CBDE-D0D1-46A2-A5D9-738E1F18FE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traj2">
            <a:hlinkClick r:id="" action="ppaction://media"/>
            <a:extLst>
              <a:ext uri="{FF2B5EF4-FFF2-40B4-BE49-F238E27FC236}">
                <a16:creationId xmlns:a16="http://schemas.microsoft.com/office/drawing/2014/main" id="{7B9A5820-61AB-439E-B2F7-94A6B07734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9520" y="938324"/>
            <a:ext cx="8742405" cy="546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7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5c7f7a5091_0_1"/>
          <p:cNvSpPr txBox="1"/>
          <p:nvPr/>
        </p:nvSpPr>
        <p:spPr>
          <a:xfrm>
            <a:off x="438125" y="75178"/>
            <a:ext cx="62772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800" dirty="0">
                <a:solidFill>
                  <a:srgbClr val="FFFFFF"/>
                </a:solidFill>
              </a:rPr>
              <a:t>Distribution </a:t>
            </a:r>
            <a:r>
              <a:rPr lang="nl-NL" sz="4800" dirty="0" err="1">
                <a:solidFill>
                  <a:srgbClr val="FFFFFF"/>
                </a:solidFill>
              </a:rPr>
              <a:t>while</a:t>
            </a:r>
            <a:r>
              <a:rPr lang="nl-NL" sz="4800" dirty="0">
                <a:solidFill>
                  <a:srgbClr val="FFFFFF"/>
                </a:solidFill>
              </a:rPr>
              <a:t> </a:t>
            </a:r>
            <a:r>
              <a:rPr lang="nl-NL" sz="4800" dirty="0" err="1">
                <a:solidFill>
                  <a:srgbClr val="FFFFFF"/>
                </a:solidFill>
              </a:rPr>
              <a:t>changing</a:t>
            </a:r>
            <a:r>
              <a:rPr lang="nl-NL" sz="4800" dirty="0">
                <a:solidFill>
                  <a:srgbClr val="FFFFFF"/>
                </a:solidFill>
              </a:rPr>
              <a:t> parameters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514" name="Google Shape;514;g5c7f7a5091_0_1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5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NL"/>
              <a:t>25</a:t>
            </a:fld>
            <a:endParaRPr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305AF2B-E806-417F-810F-687B5C715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2241"/>
            <a:ext cx="4415659" cy="4502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C42277E4-E0DE-40E2-A1DD-047C8C7D2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01" y="1692241"/>
            <a:ext cx="4213784" cy="1587672"/>
          </a:xfrm>
          <a:prstGeom prst="rect">
            <a:avLst/>
          </a:prstGeom>
        </p:spPr>
      </p:pic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99A1D92A-9F78-4B5B-B0F1-6F8DB2033D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01" y="3429000"/>
            <a:ext cx="4213784" cy="1441174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1010A94-E59B-42CA-99FC-E8B3F8E3E7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001" y="4985257"/>
            <a:ext cx="4213784" cy="144117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E442D0-4032-434F-A8FA-19821564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290"/>
          </a:xfrm>
        </p:spPr>
        <p:txBody>
          <a:bodyPr/>
          <a:lstStyle/>
          <a:p>
            <a:r>
              <a:rPr lang="en-US" sz="4000" dirty="0"/>
              <a:t>Entropy vs. Fisher information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434F19F5-7D35-41C3-8188-AB4E43614C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26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1CAA300-3061-4DDB-A13B-E63147225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116" y="2138190"/>
            <a:ext cx="6592673" cy="4093243"/>
          </a:xfrm>
        </p:spPr>
        <p:txBody>
          <a:bodyPr/>
          <a:lstStyle/>
          <a:p>
            <a:r>
              <a:rPr lang="en-US" sz="3600" dirty="0"/>
              <a:t>F.I. does not improve upon entropy</a:t>
            </a:r>
          </a:p>
          <a:p>
            <a:endParaRPr lang="en-US" sz="3600" dirty="0"/>
          </a:p>
          <a:p>
            <a:r>
              <a:rPr lang="en-US" sz="3600" dirty="0"/>
              <a:t>Unreliable early warning: high amount of noise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2D51C87F-6504-493B-B363-056F7C887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910" y="1271004"/>
            <a:ext cx="5203868" cy="512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83244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CC022-F324-492D-98A5-6AA0C1A05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F.I. and Entropy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F53CD60F-89FE-49D0-8B39-BF4975662E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27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E60AC4-F833-4107-9483-8E9127D61D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A6480943-CFFD-4F38-A2C4-E562C9228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1" y="1206125"/>
            <a:ext cx="3243992" cy="3077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006D3BC5-FB97-416F-BDC3-7168D69B3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8874" y="1206124"/>
            <a:ext cx="3243992" cy="3077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C18FC609-633A-456E-B539-07F239B73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170" y="1206126"/>
            <a:ext cx="3243993" cy="307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3ACCBC9F-2ABB-437A-9CAC-4B6A85A5D5FB}"/>
              </a:ext>
            </a:extLst>
          </p:cNvPr>
          <p:cNvSpPr txBox="1">
            <a:spLocks/>
          </p:cNvSpPr>
          <p:nvPr/>
        </p:nvSpPr>
        <p:spPr>
          <a:xfrm>
            <a:off x="444499" y="4478908"/>
            <a:ext cx="3121002" cy="140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>
              <a:buFont typeface="Arial"/>
              <a:buNone/>
            </a:pPr>
            <a:r>
              <a:rPr lang="en-US" sz="2000"/>
              <a:t>Self-replicating spots</a:t>
            </a:r>
          </a:p>
          <a:p>
            <a:r>
              <a:rPr lang="en-US" sz="2000"/>
              <a:t>Entropy: low</a:t>
            </a:r>
          </a:p>
          <a:p>
            <a:r>
              <a:rPr lang="en-US" sz="2000"/>
              <a:t>F.I.	      : low</a:t>
            </a:r>
          </a:p>
          <a:p>
            <a:endParaRPr lang="en-US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E208DD68-EF4A-4DB0-B88B-5D81862C6B1B}"/>
              </a:ext>
            </a:extLst>
          </p:cNvPr>
          <p:cNvSpPr txBox="1">
            <a:spLocks/>
          </p:cNvSpPr>
          <p:nvPr/>
        </p:nvSpPr>
        <p:spPr>
          <a:xfrm>
            <a:off x="4293138" y="4478908"/>
            <a:ext cx="3121002" cy="140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>
              <a:buFont typeface="Arial"/>
              <a:buNone/>
            </a:pPr>
            <a:r>
              <a:rPr lang="en-US" sz="2000" dirty="0"/>
              <a:t>Spots to worms</a:t>
            </a:r>
          </a:p>
          <a:p>
            <a:r>
              <a:rPr lang="en-US" sz="2000" dirty="0"/>
              <a:t>Entropy: medium</a:t>
            </a:r>
          </a:p>
          <a:p>
            <a:r>
              <a:rPr lang="en-US" sz="2000" dirty="0"/>
              <a:t>F.I.	      : high</a:t>
            </a:r>
          </a:p>
          <a:p>
            <a:endParaRPr lang="en-US" dirty="0"/>
          </a:p>
        </p:txBody>
      </p:sp>
      <p:sp>
        <p:nvSpPr>
          <p:cNvPr id="10" name="Tijdelijke aanduiding voor tekst 3">
            <a:extLst>
              <a:ext uri="{FF2B5EF4-FFF2-40B4-BE49-F238E27FC236}">
                <a16:creationId xmlns:a16="http://schemas.microsoft.com/office/drawing/2014/main" id="{929B50F1-DA42-4E9F-9ABF-CF7AC95E23EE}"/>
              </a:ext>
            </a:extLst>
          </p:cNvPr>
          <p:cNvSpPr txBox="1">
            <a:spLocks/>
          </p:cNvSpPr>
          <p:nvPr/>
        </p:nvSpPr>
        <p:spPr>
          <a:xfrm>
            <a:off x="8045406" y="4478908"/>
            <a:ext cx="3121002" cy="140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>
              <a:buFont typeface="Arial"/>
              <a:buNone/>
            </a:pPr>
            <a:r>
              <a:rPr lang="en-US" sz="2000" dirty="0"/>
              <a:t>Maze-like worms</a:t>
            </a:r>
          </a:p>
          <a:p>
            <a:r>
              <a:rPr lang="en-US" sz="2000" dirty="0"/>
              <a:t>Entropy: high</a:t>
            </a:r>
          </a:p>
          <a:p>
            <a:r>
              <a:rPr lang="en-US" sz="2000" dirty="0"/>
              <a:t>F.I.	      : medium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2043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18"/>
          <p:cNvSpPr txBox="1">
            <a:spLocks noGrp="1"/>
          </p:cNvSpPr>
          <p:nvPr>
            <p:ph type="ctrTitle"/>
          </p:nvPr>
        </p:nvSpPr>
        <p:spPr>
          <a:xfrm>
            <a:off x="2863280" y="280251"/>
            <a:ext cx="4945598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</a:pPr>
            <a:r>
              <a:rPr lang="nl-NL" dirty="0" err="1"/>
              <a:t>Conclusion</a:t>
            </a:r>
            <a:endParaRPr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40FB0A8A-F669-46B5-B23B-39607097271C}"/>
              </a:ext>
            </a:extLst>
          </p:cNvPr>
          <p:cNvSpPr/>
          <p:nvPr/>
        </p:nvSpPr>
        <p:spPr>
          <a:xfrm>
            <a:off x="0" y="1593746"/>
            <a:ext cx="12097265" cy="5463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8500" lvl="0" indent="-571500">
              <a:spcBef>
                <a:spcPts val="600"/>
              </a:spcBef>
              <a:buClr>
                <a:srgbClr val="47C3D3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FFFF"/>
                </a:solidFill>
              </a:rPr>
              <a:t>Entropy does not inherently describe phase transitions.</a:t>
            </a:r>
          </a:p>
          <a:p>
            <a:pPr marL="698500" lvl="0" indent="-571500">
              <a:spcBef>
                <a:spcPts val="600"/>
              </a:spcBef>
              <a:buClr>
                <a:srgbClr val="47C3D3"/>
              </a:buClr>
              <a:buSzPts val="1600"/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FFFFFF"/>
              </a:solidFill>
            </a:endParaRPr>
          </a:p>
          <a:p>
            <a:pPr marL="698500" lvl="0" indent="-571500">
              <a:spcBef>
                <a:spcPts val="600"/>
              </a:spcBef>
              <a:buClr>
                <a:srgbClr val="47C3D3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FFFF"/>
                </a:solidFill>
              </a:rPr>
              <a:t>Fisher information describes the relative entropy change over a trajectory.</a:t>
            </a:r>
          </a:p>
          <a:p>
            <a:pPr marL="698500" lvl="0" indent="-571500">
              <a:spcBef>
                <a:spcPts val="600"/>
              </a:spcBef>
              <a:buClr>
                <a:srgbClr val="47C3D3"/>
              </a:buClr>
              <a:buSzPts val="1600"/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FFFFFF"/>
              </a:solidFill>
            </a:endParaRPr>
          </a:p>
          <a:p>
            <a:pPr marL="698500" lvl="0" indent="-571500">
              <a:spcBef>
                <a:spcPts val="600"/>
              </a:spcBef>
              <a:buClr>
                <a:srgbClr val="47C3D3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FFFF"/>
                </a:solidFill>
              </a:rPr>
              <a:t>It maximizes at phase transitions and does not provide early warnings but instead an extremely robust transition indicator.</a:t>
            </a:r>
          </a:p>
          <a:p>
            <a:pPr marL="698500" lvl="0" indent="-571500">
              <a:spcBef>
                <a:spcPts val="600"/>
              </a:spcBef>
              <a:buClr>
                <a:srgbClr val="47C3D3"/>
              </a:buClr>
              <a:buSzPts val="1600"/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19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29</a:t>
            </a:fld>
            <a:endParaRPr/>
          </a:p>
        </p:txBody>
      </p:sp>
      <p:pic>
        <p:nvPicPr>
          <p:cNvPr id="528" name="Google Shape;528;p19" descr="Afbeelding met kamer&#10;&#10;Automatisch gegenereerde beschrijv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38857" y="1257571"/>
            <a:ext cx="7314286" cy="4342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"/>
          <p:cNvSpPr txBox="1">
            <a:spLocks noGrp="1"/>
          </p:cNvSpPr>
          <p:nvPr>
            <p:ph type="ctrTitle"/>
          </p:nvPr>
        </p:nvSpPr>
        <p:spPr>
          <a:xfrm>
            <a:off x="5217242" y="2807208"/>
            <a:ext cx="4945598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</a:pPr>
            <a:r>
              <a:rPr lang="nl-NL"/>
              <a:t>Introduction</a:t>
            </a:r>
            <a:endParaRPr/>
          </a:p>
        </p:txBody>
      </p:sp>
    </p:spTree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0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/>
              <a:t>References</a:t>
            </a:r>
            <a:endParaRPr sz="5000"/>
          </a:p>
        </p:txBody>
      </p:sp>
      <p:sp>
        <p:nvSpPr>
          <p:cNvPr id="535" name="Google Shape;535;p20"/>
          <p:cNvSpPr txBox="1">
            <a:spLocks noGrp="1"/>
          </p:cNvSpPr>
          <p:nvPr>
            <p:ph type="body" idx="1"/>
          </p:nvPr>
        </p:nvSpPr>
        <p:spPr>
          <a:xfrm>
            <a:off x="444500" y="1625385"/>
            <a:ext cx="11536006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nl-NL" dirty="0">
                <a:solidFill>
                  <a:schemeClr val="bg1"/>
                </a:solidFill>
              </a:rPr>
              <a:t>Slides Complex Systems </a:t>
            </a:r>
            <a:r>
              <a:rPr lang="nl-NL" dirty="0" err="1">
                <a:solidFill>
                  <a:schemeClr val="bg1"/>
                </a:solidFill>
              </a:rPr>
              <a:t>Simulation</a:t>
            </a:r>
            <a:r>
              <a:rPr lang="nl-NL" dirty="0">
                <a:solidFill>
                  <a:schemeClr val="bg1"/>
                </a:solidFill>
              </a:rPr>
              <a:t> course (dr. R. Quax). University of Amsterdam (2019) </a:t>
            </a:r>
            <a:endParaRPr dirty="0">
              <a:solidFill>
                <a:schemeClr val="bg1"/>
              </a:solidFill>
            </a:endParaRPr>
          </a:p>
          <a:p>
            <a:pPr marL="228600" lvl="0" indent="-228600">
              <a:spcBef>
                <a:spcPts val="1000"/>
              </a:spcBef>
            </a:pPr>
            <a:r>
              <a:rPr lang="en-US" dirty="0"/>
              <a:t>Lidia Yamamoto. </a:t>
            </a:r>
            <a:r>
              <a:rPr lang="en-US" dirty="0" err="1"/>
              <a:t>PyCellChemistry</a:t>
            </a:r>
            <a:r>
              <a:rPr lang="en-US" dirty="0"/>
              <a:t>: The Gray-Scott Example. Last accessed 24 June 2019</a:t>
            </a:r>
            <a:endParaRPr lang="nl-NL" u="sng" dirty="0">
              <a:solidFill>
                <a:schemeClr val="bg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28600" indent="-228600">
              <a:spcBef>
                <a:spcPts val="1000"/>
              </a:spcBef>
            </a:pPr>
            <a:r>
              <a:rPr lang="nl-NL" dirty="0" err="1">
                <a:solidFill>
                  <a:schemeClr val="bg1"/>
                </a:solidFill>
              </a:rPr>
              <a:t>Holzmann</a:t>
            </a:r>
            <a:r>
              <a:rPr lang="nl-NL" dirty="0">
                <a:solidFill>
                  <a:schemeClr val="bg1"/>
                </a:solidFill>
              </a:rPr>
              <a:t> CFD. (2016, </a:t>
            </a:r>
            <a:r>
              <a:rPr lang="nl-NL" dirty="0" err="1">
                <a:solidFill>
                  <a:schemeClr val="bg1"/>
                </a:solidFill>
              </a:rPr>
              <a:t>June</a:t>
            </a:r>
            <a:r>
              <a:rPr lang="nl-NL" dirty="0">
                <a:solidFill>
                  <a:schemeClr val="bg1"/>
                </a:solidFill>
              </a:rPr>
              <a:t> 28) </a:t>
            </a:r>
            <a:r>
              <a:rPr lang="nl-NL" i="1" dirty="0" err="1">
                <a:solidFill>
                  <a:schemeClr val="bg1"/>
                </a:solidFill>
              </a:rPr>
              <a:t>Holzmann</a:t>
            </a:r>
            <a:r>
              <a:rPr lang="nl-NL" i="1" dirty="0">
                <a:solidFill>
                  <a:schemeClr val="bg1"/>
                </a:solidFill>
              </a:rPr>
              <a:t> CFD &amp; </a:t>
            </a:r>
            <a:r>
              <a:rPr lang="nl-NL" i="1" dirty="0" err="1">
                <a:solidFill>
                  <a:schemeClr val="bg1"/>
                </a:solidFill>
              </a:rPr>
              <a:t>OpenFOAM</a:t>
            </a:r>
            <a:r>
              <a:rPr lang="nl-NL" i="1" dirty="0">
                <a:solidFill>
                  <a:schemeClr val="bg1"/>
                </a:solidFill>
              </a:rPr>
              <a:t> – Gray Scott Model (</a:t>
            </a:r>
            <a:r>
              <a:rPr lang="nl-NL" i="1" dirty="0" err="1">
                <a:solidFill>
                  <a:schemeClr val="bg1"/>
                </a:solidFill>
              </a:rPr>
              <a:t>Pattern</a:t>
            </a:r>
            <a:r>
              <a:rPr lang="nl-NL" i="1" dirty="0">
                <a:solidFill>
                  <a:schemeClr val="bg1"/>
                </a:solidFill>
              </a:rPr>
              <a:t> 1) </a:t>
            </a:r>
            <a:r>
              <a:rPr lang="nl-NL" dirty="0">
                <a:solidFill>
                  <a:schemeClr val="bg1"/>
                </a:solidFill>
              </a:rPr>
              <a:t>[Video File]. </a:t>
            </a:r>
            <a:r>
              <a:rPr lang="nl-NL" dirty="0" err="1">
                <a:solidFill>
                  <a:schemeClr val="bg1"/>
                </a:solidFill>
              </a:rPr>
              <a:t>Retrieved</a:t>
            </a:r>
            <a:r>
              <a:rPr lang="nl-NL" dirty="0">
                <a:solidFill>
                  <a:schemeClr val="bg1"/>
                </a:solidFill>
              </a:rPr>
              <a:t> </a:t>
            </a:r>
            <a:r>
              <a:rPr lang="nl-NL" dirty="0" err="1">
                <a:solidFill>
                  <a:schemeClr val="bg1"/>
                </a:solidFill>
              </a:rPr>
              <a:t>from</a:t>
            </a:r>
            <a:r>
              <a:rPr lang="nl-NL" dirty="0">
                <a:solidFill>
                  <a:schemeClr val="bg1"/>
                </a:solidFill>
              </a:rPr>
              <a:t> </a:t>
            </a:r>
            <a:r>
              <a:rPr lang="nl-NL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https://www.youtube.com/watch?v=XG3uwAEpWjI</a:t>
            </a:r>
            <a:endParaRPr lang="nl-NL" dirty="0">
              <a:solidFill>
                <a:schemeClr val="bg1"/>
              </a:solidFill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nl-NL" dirty="0" err="1">
                <a:solidFill>
                  <a:schemeClr val="bg1"/>
                </a:solidFill>
              </a:rPr>
              <a:t>Omri</a:t>
            </a:r>
            <a:r>
              <a:rPr lang="nl-NL" dirty="0">
                <a:solidFill>
                  <a:schemeClr val="bg1"/>
                </a:solidFill>
              </a:rPr>
              <a:t> Har-</a:t>
            </a:r>
            <a:r>
              <a:rPr lang="nl-NL" dirty="0" err="1">
                <a:solidFill>
                  <a:schemeClr val="bg1"/>
                </a:solidFill>
              </a:rPr>
              <a:t>Shemesh</a:t>
            </a:r>
            <a:r>
              <a:rPr lang="nl-NL" dirty="0">
                <a:solidFill>
                  <a:schemeClr val="bg1"/>
                </a:solidFill>
              </a:rPr>
              <a:t>, Rick Quax, Alfons G Hoekstra, </a:t>
            </a:r>
            <a:r>
              <a:rPr lang="nl-NL" dirty="0" err="1">
                <a:solidFill>
                  <a:schemeClr val="bg1"/>
                </a:solidFill>
              </a:rPr>
              <a:t>and</a:t>
            </a:r>
            <a:r>
              <a:rPr lang="nl-NL" dirty="0">
                <a:solidFill>
                  <a:schemeClr val="bg1"/>
                </a:solidFill>
              </a:rPr>
              <a:t> Peter Sloot. Information </a:t>
            </a:r>
            <a:r>
              <a:rPr lang="nl-NL" dirty="0" err="1">
                <a:solidFill>
                  <a:schemeClr val="bg1"/>
                </a:solidFill>
              </a:rPr>
              <a:t>geometric</a:t>
            </a:r>
            <a:r>
              <a:rPr lang="nl-NL" dirty="0">
                <a:solidFill>
                  <a:schemeClr val="bg1"/>
                </a:solidFill>
              </a:rPr>
              <a:t> analysis of </a:t>
            </a:r>
            <a:r>
              <a:rPr lang="nl-NL" dirty="0" err="1">
                <a:solidFill>
                  <a:schemeClr val="bg1"/>
                </a:solidFill>
              </a:rPr>
              <a:t>phase</a:t>
            </a:r>
            <a:r>
              <a:rPr lang="nl-NL" dirty="0">
                <a:solidFill>
                  <a:schemeClr val="bg1"/>
                </a:solidFill>
              </a:rPr>
              <a:t> </a:t>
            </a:r>
            <a:r>
              <a:rPr lang="nl-NL" dirty="0" err="1">
                <a:solidFill>
                  <a:schemeClr val="bg1"/>
                </a:solidFill>
              </a:rPr>
              <a:t>transitions</a:t>
            </a:r>
            <a:r>
              <a:rPr lang="nl-NL" dirty="0">
                <a:solidFill>
                  <a:schemeClr val="bg1"/>
                </a:solidFill>
              </a:rPr>
              <a:t> in complex </a:t>
            </a:r>
            <a:r>
              <a:rPr lang="nl-NL" dirty="0" err="1">
                <a:solidFill>
                  <a:schemeClr val="bg1"/>
                </a:solidFill>
              </a:rPr>
              <a:t>patters</a:t>
            </a:r>
            <a:r>
              <a:rPr lang="nl-NL" dirty="0">
                <a:solidFill>
                  <a:schemeClr val="bg1"/>
                </a:solidFill>
              </a:rPr>
              <a:t>: </a:t>
            </a:r>
            <a:r>
              <a:rPr lang="nl-NL" dirty="0" err="1">
                <a:solidFill>
                  <a:schemeClr val="bg1"/>
                </a:solidFill>
              </a:rPr>
              <a:t>the</a:t>
            </a:r>
            <a:r>
              <a:rPr lang="nl-NL" dirty="0">
                <a:solidFill>
                  <a:schemeClr val="bg1"/>
                </a:solidFill>
              </a:rPr>
              <a:t> case of </a:t>
            </a:r>
            <a:r>
              <a:rPr lang="nl-NL" dirty="0" err="1">
                <a:solidFill>
                  <a:schemeClr val="bg1"/>
                </a:solidFill>
              </a:rPr>
              <a:t>the</a:t>
            </a:r>
            <a:r>
              <a:rPr lang="nl-NL" dirty="0">
                <a:solidFill>
                  <a:schemeClr val="bg1"/>
                </a:solidFill>
              </a:rPr>
              <a:t> Gray-Scott </a:t>
            </a:r>
            <a:r>
              <a:rPr lang="nl-NL" dirty="0" err="1">
                <a:solidFill>
                  <a:schemeClr val="bg1"/>
                </a:solidFill>
              </a:rPr>
              <a:t>reaction-diffusion</a:t>
            </a:r>
            <a:r>
              <a:rPr lang="nl-NL" dirty="0">
                <a:solidFill>
                  <a:schemeClr val="bg1"/>
                </a:solidFill>
              </a:rPr>
              <a:t> model. (2016)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36" name="Google Shape;536;p20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30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/>
              <a:t>Gray-Scott model</a:t>
            </a:r>
            <a:endParaRPr/>
          </a:p>
        </p:txBody>
      </p:sp>
      <p:sp>
        <p:nvSpPr>
          <p:cNvPr id="324" name="Google Shape;324;p4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4</a:t>
            </a:fld>
            <a:endParaRPr/>
          </a:p>
        </p:txBody>
      </p:sp>
      <p:pic>
        <p:nvPicPr>
          <p:cNvPr id="325" name="Google Shape;325;p4" descr="Afbeelding met object, klok&#10;&#10;Automatisch gegenereerde beschrijv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835" y="3717900"/>
            <a:ext cx="4470963" cy="2049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51550" y="2483282"/>
            <a:ext cx="5553789" cy="333227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"/>
          <p:cNvSpPr txBox="1">
            <a:spLocks noGrp="1"/>
          </p:cNvSpPr>
          <p:nvPr>
            <p:ph type="body" idx="1"/>
          </p:nvPr>
        </p:nvSpPr>
        <p:spPr>
          <a:xfrm>
            <a:off x="444500" y="1625385"/>
            <a:ext cx="6718300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/>
              <a:t>Reaction diffusion system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</a:pPr>
            <a:r>
              <a:rPr lang="nl-NL" sz="3200"/>
              <a:t>Tracking U and V in </a:t>
            </a:r>
            <a:r>
              <a:rPr lang="nl-NL" sz="3200" b="1"/>
              <a:t>time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r>
              <a:rPr lang="nl-NL" sz="3200"/>
              <a:t>and </a:t>
            </a:r>
            <a:r>
              <a:rPr lang="nl-NL" sz="3200" b="1"/>
              <a:t>space</a:t>
            </a: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endParaRPr sz="3200"/>
          </a:p>
          <a:p>
            <a:pPr marL="22860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endParaRPr sz="3200"/>
          </a:p>
        </p:txBody>
      </p:sp>
      <p:sp>
        <p:nvSpPr>
          <p:cNvPr id="328" name="Google Shape;328;p4"/>
          <p:cNvSpPr txBox="1"/>
          <p:nvPr/>
        </p:nvSpPr>
        <p:spPr>
          <a:xfrm>
            <a:off x="5367997" y="1847913"/>
            <a:ext cx="6718300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lang="nl-NL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U                      V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/>
              <a:t>Reaction diffusion systems</a:t>
            </a:r>
            <a:endParaRPr/>
          </a:p>
        </p:txBody>
      </p:sp>
      <p:sp>
        <p:nvSpPr>
          <p:cNvPr id="335" name="Google Shape;335;p5"/>
          <p:cNvSpPr txBox="1">
            <a:spLocks noGrp="1"/>
          </p:cNvSpPr>
          <p:nvPr>
            <p:ph type="body" idx="1"/>
          </p:nvPr>
        </p:nvSpPr>
        <p:spPr>
          <a:xfrm>
            <a:off x="444500" y="1625385"/>
            <a:ext cx="6718300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/>
              <a:t>System of PDEs</a:t>
            </a:r>
            <a:endParaRPr sz="320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</a:pPr>
            <a:r>
              <a:rPr lang="nl-NL" sz="3200"/>
              <a:t>Parameters: </a:t>
            </a:r>
            <a:r>
              <a:rPr lang="nl-NL" sz="3200" b="1"/>
              <a:t>f, k</a:t>
            </a:r>
            <a:endParaRPr/>
          </a:p>
          <a:p>
            <a:pPr marL="22860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endParaRPr sz="3200"/>
          </a:p>
        </p:txBody>
      </p:sp>
      <p:sp>
        <p:nvSpPr>
          <p:cNvPr id="336" name="Google Shape;336;p5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5</a:t>
            </a:fld>
            <a:endParaRPr/>
          </a:p>
        </p:txBody>
      </p:sp>
      <p:pic>
        <p:nvPicPr>
          <p:cNvPr id="337" name="Google Shape;337;p5" descr="Afbeeldingsresultaat voor gray scott equation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385" y="3158758"/>
            <a:ext cx="870585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/>
              <a:t>Different patterns</a:t>
            </a:r>
            <a:endParaRPr sz="5000"/>
          </a:p>
        </p:txBody>
      </p:sp>
      <p:sp>
        <p:nvSpPr>
          <p:cNvPr id="344" name="Google Shape;344;p6"/>
          <p:cNvSpPr txBox="1">
            <a:spLocks noGrp="1"/>
          </p:cNvSpPr>
          <p:nvPr>
            <p:ph type="body" idx="1"/>
          </p:nvPr>
        </p:nvSpPr>
        <p:spPr>
          <a:xfrm>
            <a:off x="444500" y="1625385"/>
            <a:ext cx="6718300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/>
              <a:t>Parameters: </a:t>
            </a:r>
            <a:r>
              <a:rPr lang="nl-NL" sz="3200" b="1"/>
              <a:t>f, k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</a:pPr>
            <a:r>
              <a:rPr lang="nl-NL" sz="3200"/>
              <a:t>Determine behaviour of system</a:t>
            </a:r>
            <a:endParaRPr/>
          </a:p>
          <a:p>
            <a:pPr marL="22860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endParaRPr sz="3200"/>
          </a:p>
        </p:txBody>
      </p:sp>
      <p:sp>
        <p:nvSpPr>
          <p:cNvPr id="345" name="Google Shape;345;p6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6</a:t>
            </a:fld>
            <a:endParaRPr/>
          </a:p>
        </p:txBody>
      </p:sp>
      <p:grpSp>
        <p:nvGrpSpPr>
          <p:cNvPr id="346" name="Google Shape;346;p6"/>
          <p:cNvGrpSpPr/>
          <p:nvPr/>
        </p:nvGrpSpPr>
        <p:grpSpPr>
          <a:xfrm>
            <a:off x="123148" y="2968081"/>
            <a:ext cx="11856804" cy="3346994"/>
            <a:chOff x="167598" y="2805411"/>
            <a:chExt cx="11856804" cy="3346994"/>
          </a:xfrm>
        </p:grpSpPr>
        <p:pic>
          <p:nvPicPr>
            <p:cNvPr id="347" name="Google Shape;347;p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67598" y="2808943"/>
              <a:ext cx="11856804" cy="334346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48" name="Google Shape;348;p6"/>
            <p:cNvGrpSpPr/>
            <p:nvPr/>
          </p:nvGrpSpPr>
          <p:grpSpPr>
            <a:xfrm>
              <a:off x="167598" y="2805411"/>
              <a:ext cx="11741913" cy="3346994"/>
              <a:chOff x="424096" y="3215958"/>
              <a:chExt cx="11741913" cy="3346994"/>
            </a:xfrm>
          </p:grpSpPr>
          <p:pic>
            <p:nvPicPr>
              <p:cNvPr id="349" name="Google Shape;349;p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424096" y="3215958"/>
                <a:ext cx="3913971" cy="334699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0" name="Google Shape;350;p6" descr="Afbeelding met tekst&#10;&#10;Automatisch gegenereerde beschrijving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8252038" y="3215958"/>
                <a:ext cx="3913971" cy="334699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1" name="Google Shape;351;p6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338067" y="3215958"/>
                <a:ext cx="3913971" cy="334699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9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/>
              <a:t>Phase transition: Ising model</a:t>
            </a:r>
            <a:endParaRPr/>
          </a:p>
        </p:txBody>
      </p:sp>
      <p:sp>
        <p:nvSpPr>
          <p:cNvPr id="376" name="Google Shape;376;p9"/>
          <p:cNvSpPr txBox="1">
            <a:spLocks noGrp="1"/>
          </p:cNvSpPr>
          <p:nvPr>
            <p:ph type="body" idx="1"/>
          </p:nvPr>
        </p:nvSpPr>
        <p:spPr>
          <a:xfrm>
            <a:off x="444500" y="1585629"/>
            <a:ext cx="6718300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nl-NL" sz="3200" b="1" dirty="0"/>
              <a:t>Control parameter</a:t>
            </a:r>
            <a:r>
              <a:rPr lang="nl-NL" sz="3200" dirty="0"/>
              <a:t>: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Char char="•"/>
            </a:pPr>
            <a:r>
              <a:rPr lang="nl-NL" sz="3000" dirty="0" err="1"/>
              <a:t>Temperature</a:t>
            </a:r>
            <a:r>
              <a:rPr lang="nl-NL" sz="3000" dirty="0"/>
              <a:t> (T)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</a:pPr>
            <a:r>
              <a:rPr lang="nl-NL" sz="3200" b="1" dirty="0"/>
              <a:t>Order parameter</a:t>
            </a:r>
            <a:r>
              <a:rPr lang="nl-NL" sz="3200" dirty="0"/>
              <a:t>: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Char char="•"/>
            </a:pPr>
            <a:r>
              <a:rPr lang="nl-NL" sz="3000" dirty="0" err="1"/>
              <a:t>Magnetization</a:t>
            </a:r>
            <a:r>
              <a:rPr lang="nl-NL" sz="3000" dirty="0"/>
              <a:t> (M)</a:t>
            </a:r>
            <a:endParaRPr dirty="0"/>
          </a:p>
        </p:txBody>
      </p:sp>
      <p:sp>
        <p:nvSpPr>
          <p:cNvPr id="377" name="Google Shape;377;p9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7</a:t>
            </a:fld>
            <a:endParaRPr/>
          </a:p>
        </p:txBody>
      </p:sp>
      <p:pic>
        <p:nvPicPr>
          <p:cNvPr id="378" name="Google Shape;378;p9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27374" y="1447362"/>
            <a:ext cx="5552724" cy="2188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388;p10">
            <a:extLst>
              <a:ext uri="{FF2B5EF4-FFF2-40B4-BE49-F238E27FC236}">
                <a16:creationId xmlns:a16="http://schemas.microsoft.com/office/drawing/2014/main" id="{9469B54C-327F-405F-958D-DABD566197A6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0880" y="4023397"/>
            <a:ext cx="3626494" cy="265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387;p10">
            <a:extLst>
              <a:ext uri="{FF2B5EF4-FFF2-40B4-BE49-F238E27FC236}">
                <a16:creationId xmlns:a16="http://schemas.microsoft.com/office/drawing/2014/main" id="{D4847E2D-7E26-4945-9989-908735A722E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93528" y="4023397"/>
            <a:ext cx="3886570" cy="265680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hthoek 8">
            <a:extLst>
              <a:ext uri="{FF2B5EF4-FFF2-40B4-BE49-F238E27FC236}">
                <a16:creationId xmlns:a16="http://schemas.microsoft.com/office/drawing/2014/main" id="{B1CE83D1-9573-4FAD-87BB-7D83928ABF45}"/>
              </a:ext>
            </a:extLst>
          </p:cNvPr>
          <p:cNvSpPr/>
          <p:nvPr/>
        </p:nvSpPr>
        <p:spPr>
          <a:xfrm>
            <a:off x="223015" y="4665921"/>
            <a:ext cx="138844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3200" b="1" dirty="0">
                <a:solidFill>
                  <a:schemeClr val="bg1"/>
                </a:solidFill>
              </a:rPr>
              <a:t>mixed</a:t>
            </a:r>
            <a:r>
              <a:rPr lang="nl-NL" sz="3200" dirty="0">
                <a:solidFill>
                  <a:schemeClr val="bg1"/>
                </a:solidFill>
              </a:rPr>
              <a:t> </a:t>
            </a:r>
            <a:r>
              <a:rPr lang="nl-NL" sz="3200" dirty="0" err="1">
                <a:solidFill>
                  <a:schemeClr val="bg1"/>
                </a:solidFill>
              </a:rPr>
              <a:t>phase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A9E7A821-D1DA-494B-841D-0054C81DFA77}"/>
              </a:ext>
            </a:extLst>
          </p:cNvPr>
          <p:cNvSpPr/>
          <p:nvPr/>
        </p:nvSpPr>
        <p:spPr>
          <a:xfrm>
            <a:off x="5466230" y="4566967"/>
            <a:ext cx="138844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3200" b="1" dirty="0">
                <a:solidFill>
                  <a:schemeClr val="bg1"/>
                </a:solidFill>
              </a:rPr>
              <a:t>No mixed</a:t>
            </a:r>
            <a:r>
              <a:rPr lang="nl-NL" sz="3200" dirty="0">
                <a:solidFill>
                  <a:schemeClr val="bg1"/>
                </a:solidFill>
              </a:rPr>
              <a:t> </a:t>
            </a:r>
            <a:r>
              <a:rPr lang="nl-NL" sz="3200" dirty="0" err="1">
                <a:solidFill>
                  <a:schemeClr val="bg1"/>
                </a:solidFill>
              </a:rPr>
              <a:t>phase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27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9"/>
          <p:cNvSpPr txBox="1">
            <a:spLocks noGrp="1"/>
          </p:cNvSpPr>
          <p:nvPr>
            <p:ph type="title"/>
          </p:nvPr>
        </p:nvSpPr>
        <p:spPr>
          <a:xfrm>
            <a:off x="444500" y="542925"/>
            <a:ext cx="11214100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rebuchet MS"/>
              <a:buNone/>
            </a:pPr>
            <a:r>
              <a:rPr lang="nl-NL" sz="5000" dirty="0" err="1"/>
              <a:t>Phase</a:t>
            </a:r>
            <a:r>
              <a:rPr lang="nl-NL" sz="5000" dirty="0"/>
              <a:t> </a:t>
            </a:r>
            <a:r>
              <a:rPr lang="nl-NL" sz="5000" dirty="0" err="1"/>
              <a:t>transition</a:t>
            </a:r>
            <a:r>
              <a:rPr lang="nl-NL" sz="5000" dirty="0"/>
              <a:t>: </a:t>
            </a:r>
            <a:r>
              <a:rPr lang="nl-NL" sz="5000" dirty="0" err="1"/>
              <a:t>Early-warning</a:t>
            </a:r>
            <a:endParaRPr dirty="0"/>
          </a:p>
        </p:txBody>
      </p:sp>
      <p:sp>
        <p:nvSpPr>
          <p:cNvPr id="377" name="Google Shape;377;p9"/>
          <p:cNvSpPr txBox="1">
            <a:spLocks noGrp="1"/>
          </p:cNvSpPr>
          <p:nvPr>
            <p:ph type="sldNum" idx="12"/>
          </p:nvPr>
        </p:nvSpPr>
        <p:spPr>
          <a:xfrm>
            <a:off x="11252200" y="6315075"/>
            <a:ext cx="406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8</a:t>
            </a:fld>
            <a:endParaRPr/>
          </a:p>
        </p:txBody>
      </p:sp>
      <p:sp>
        <p:nvSpPr>
          <p:cNvPr id="12" name="Google Shape;376;p9">
            <a:extLst>
              <a:ext uri="{FF2B5EF4-FFF2-40B4-BE49-F238E27FC236}">
                <a16:creationId xmlns:a16="http://schemas.microsoft.com/office/drawing/2014/main" id="{A08CC3C4-ACF3-49D8-ADAA-382D7A9086EF}"/>
              </a:ext>
            </a:extLst>
          </p:cNvPr>
          <p:cNvSpPr txBox="1">
            <a:spLocks/>
          </p:cNvSpPr>
          <p:nvPr/>
        </p:nvSpPr>
        <p:spPr>
          <a:xfrm>
            <a:off x="596900" y="1777785"/>
            <a:ext cx="6718300" cy="409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spcBef>
                <a:spcPts val="0"/>
              </a:spcBef>
              <a:buSzPts val="3200"/>
            </a:pPr>
            <a:r>
              <a:rPr lang="nl-NL" sz="3200" dirty="0"/>
              <a:t>Parameter </a:t>
            </a:r>
            <a:r>
              <a:rPr lang="nl-NL" sz="3200" dirty="0" err="1"/>
              <a:t>that</a:t>
            </a:r>
            <a:r>
              <a:rPr lang="nl-NL" sz="3200" dirty="0"/>
              <a:t> changes </a:t>
            </a:r>
            <a:r>
              <a:rPr lang="nl-NL" sz="3200" dirty="0" err="1"/>
              <a:t>before</a:t>
            </a:r>
            <a:r>
              <a:rPr lang="nl-NL" sz="3200" dirty="0"/>
              <a:t> </a:t>
            </a:r>
            <a:r>
              <a:rPr lang="nl-NL" sz="3200" dirty="0" err="1"/>
              <a:t>phase</a:t>
            </a:r>
            <a:r>
              <a:rPr lang="nl-NL" sz="3200" dirty="0"/>
              <a:t> </a:t>
            </a:r>
            <a:r>
              <a:rPr lang="nl-NL" sz="3200" dirty="0" err="1"/>
              <a:t>transition</a:t>
            </a:r>
            <a:r>
              <a:rPr lang="nl-NL" sz="3200" dirty="0"/>
              <a:t> </a:t>
            </a:r>
          </a:p>
          <a:p>
            <a:pPr marL="228600" indent="-228600">
              <a:spcBef>
                <a:spcPts val="0"/>
              </a:spcBef>
              <a:buSzPts val="3200"/>
            </a:pPr>
            <a:r>
              <a:rPr lang="nl-NL" sz="3200" dirty="0"/>
              <a:t>We </a:t>
            </a:r>
            <a:r>
              <a:rPr lang="nl-NL" sz="3200" dirty="0" err="1"/>
              <a:t>consider</a:t>
            </a:r>
            <a:r>
              <a:rPr lang="nl-NL" sz="3200" dirty="0"/>
              <a:t> </a:t>
            </a:r>
            <a:r>
              <a:rPr lang="nl-NL" sz="3200" b="1" dirty="0"/>
              <a:t>Fisher information </a:t>
            </a:r>
          </a:p>
          <a:p>
            <a:pPr marL="0" indent="0">
              <a:spcBef>
                <a:spcPts val="0"/>
              </a:spcBef>
              <a:buSzPts val="3200"/>
              <a:buNone/>
            </a:pPr>
            <a:r>
              <a:rPr lang="nl-NL" sz="3200" dirty="0"/>
              <a:t>  </a:t>
            </a:r>
            <a:r>
              <a:rPr lang="nl-NL" sz="3200" dirty="0" err="1"/>
              <a:t>for</a:t>
            </a:r>
            <a:r>
              <a:rPr lang="nl-NL" sz="3200" dirty="0"/>
              <a:t> </a:t>
            </a:r>
            <a:r>
              <a:rPr lang="nl-NL" sz="3200" dirty="0" err="1"/>
              <a:t>this</a:t>
            </a:r>
            <a:r>
              <a:rPr lang="nl-NL" sz="3200" dirty="0"/>
              <a:t> </a:t>
            </a:r>
            <a:r>
              <a:rPr lang="nl-NL" sz="3200" dirty="0" err="1"/>
              <a:t>purpose</a:t>
            </a:r>
            <a:endParaRPr lang="nl-NL" dirty="0"/>
          </a:p>
        </p:txBody>
      </p:sp>
      <p:pic>
        <p:nvPicPr>
          <p:cNvPr id="2050" name="Picture 2" descr="File:Warning.png">
            <a:extLst>
              <a:ext uri="{FF2B5EF4-FFF2-40B4-BE49-F238E27FC236}">
                <a16:creationId xmlns:a16="http://schemas.microsoft.com/office/drawing/2014/main" id="{E672CBFC-EDD2-4604-A440-B77DF7736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026" y="2524953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52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1"/>
          <p:cNvSpPr txBox="1">
            <a:spLocks noGrp="1"/>
          </p:cNvSpPr>
          <p:nvPr>
            <p:ph type="ctrTitle"/>
          </p:nvPr>
        </p:nvSpPr>
        <p:spPr>
          <a:xfrm>
            <a:off x="5217242" y="2807208"/>
            <a:ext cx="4945598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</a:pPr>
            <a:r>
              <a:rPr lang="nl-NL"/>
              <a:t>Method</a:t>
            </a:r>
            <a:endParaRPr/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-thema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754</Words>
  <Application>Microsoft Office PowerPoint</Application>
  <PresentationFormat>Breedbeeld</PresentationFormat>
  <Paragraphs>177</Paragraphs>
  <Slides>30</Slides>
  <Notes>22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30</vt:i4>
      </vt:variant>
    </vt:vector>
  </HeadingPairs>
  <TitlesOfParts>
    <vt:vector size="35" baseType="lpstr">
      <vt:lpstr>Arial</vt:lpstr>
      <vt:lpstr>Calibri</vt:lpstr>
      <vt:lpstr>Oswald</vt:lpstr>
      <vt:lpstr>Trebuchet MS</vt:lpstr>
      <vt:lpstr>Office-thema</vt:lpstr>
      <vt:lpstr>Analysis of phase transitions in the Gray-Scott model</vt:lpstr>
      <vt:lpstr>Contents</vt:lpstr>
      <vt:lpstr>Introduction</vt:lpstr>
      <vt:lpstr>Gray-Scott model</vt:lpstr>
      <vt:lpstr>Reaction diffusion systems</vt:lpstr>
      <vt:lpstr>Different patterns</vt:lpstr>
      <vt:lpstr>Phase transition: Ising model</vt:lpstr>
      <vt:lpstr>Phase transition: Early-warning</vt:lpstr>
      <vt:lpstr>Method</vt:lpstr>
      <vt:lpstr>Image processing </vt:lpstr>
      <vt:lpstr>Order parameters: blobs </vt:lpstr>
      <vt:lpstr>Order parameters: Shannon entropy</vt:lpstr>
      <vt:lpstr>Order parameters: Fisher information</vt:lpstr>
      <vt:lpstr>Initial conditions</vt:lpstr>
      <vt:lpstr>Computational method</vt:lpstr>
      <vt:lpstr>Results</vt:lpstr>
      <vt:lpstr>Model phase map: entropy</vt:lpstr>
      <vt:lpstr>Transition 1</vt:lpstr>
      <vt:lpstr>PowerPoint-presentatie</vt:lpstr>
      <vt:lpstr>PowerPoint-presentatie</vt:lpstr>
      <vt:lpstr>The Fisher Information</vt:lpstr>
      <vt:lpstr>Entropy vs. Fisher information</vt:lpstr>
      <vt:lpstr>Transition 2</vt:lpstr>
      <vt:lpstr>PowerPoint-presentatie</vt:lpstr>
      <vt:lpstr>PowerPoint-presentatie</vt:lpstr>
      <vt:lpstr>Entropy vs. Fisher information</vt:lpstr>
      <vt:lpstr>F.I. and Entropy</vt:lpstr>
      <vt:lpstr>Conclusion</vt:lpstr>
      <vt:lpstr>PowerPoint-presentatie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phase transitions in Gray-Scott model</dc:title>
  <cp:lastModifiedBy>Toby</cp:lastModifiedBy>
  <cp:revision>43</cp:revision>
  <dcterms:created xsi:type="dcterms:W3CDTF">2019-06-25T11:57:14Z</dcterms:created>
  <dcterms:modified xsi:type="dcterms:W3CDTF">2019-06-28T10:29:46Z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